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493" r:id="rId5"/>
    <p:sldId id="531" r:id="rId6"/>
    <p:sldId id="532" r:id="rId7"/>
    <p:sldId id="533" r:id="rId8"/>
    <p:sldId id="535" r:id="rId9"/>
    <p:sldId id="537" r:id="rId10"/>
    <p:sldId id="544" r:id="rId11"/>
    <p:sldId id="536" r:id="rId12"/>
    <p:sldId id="538" r:id="rId13"/>
    <p:sldId id="539" r:id="rId14"/>
    <p:sldId id="540" r:id="rId15"/>
    <p:sldId id="541" r:id="rId16"/>
    <p:sldId id="543" r:id="rId17"/>
    <p:sldId id="546" r:id="rId18"/>
    <p:sldId id="547" r:id="rId19"/>
    <p:sldId id="494" r:id="rId20"/>
    <p:sldId id="475" r:id="rId21"/>
    <p:sldId id="476" r:id="rId22"/>
    <p:sldId id="477" r:id="rId23"/>
    <p:sldId id="478" r:id="rId24"/>
    <p:sldId id="488" r:id="rId25"/>
    <p:sldId id="479" r:id="rId26"/>
    <p:sldId id="489" r:id="rId27"/>
    <p:sldId id="482" r:id="rId28"/>
    <p:sldId id="490" r:id="rId29"/>
    <p:sldId id="491" r:id="rId30"/>
    <p:sldId id="469" r:id="rId31"/>
    <p:sldId id="485" r:id="rId32"/>
    <p:sldId id="484" r:id="rId33"/>
    <p:sldId id="492" r:id="rId34"/>
    <p:sldId id="487" r:id="rId35"/>
    <p:sldId id="548" r:id="rId36"/>
    <p:sldId id="47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70C4"/>
    <a:srgbClr val="006600"/>
    <a:srgbClr val="D3EDD3"/>
    <a:srgbClr val="C6F1C1"/>
    <a:srgbClr val="F2B800"/>
    <a:srgbClr val="4E8F00"/>
    <a:srgbClr val="00FA00"/>
    <a:srgbClr val="7D1971"/>
    <a:srgbClr val="B9A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26B1E-D01A-C5C3-35B6-FD75DF602FDE}" v="12" dt="2024-08-28T10:20:22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6247" autoAdjust="0"/>
  </p:normalViewPr>
  <p:slideViewPr>
    <p:cSldViewPr snapToGrid="0" snapToObjects="1">
      <p:cViewPr varScale="1">
        <p:scale>
          <a:sx n="211" d="100"/>
          <a:sy n="211" d="100"/>
        </p:scale>
        <p:origin x="40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D987E-4898-A744-A938-4699DF137695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1B8C4-C846-B748-9424-EDF54EC24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2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4:40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2768 24575,'1'-1'0,"0"0"0,1 1 0,-1-1 0,0 0 0,0 0 0,1 1 0,-1-1 0,0 0 0,0 0 0,0 0 0,0 0 0,0-1 0,0 1 0,-1 0 0,1 0 0,0-1 0,0-1 0,16-30 0,-13 24 0,35-68 0,-4-1 0,32-109 0,-60 156 0,-1 0 0,-1-1 0,-2 0 0,-2 0 0,-4-61 0,1 79 0,-1 1 0,0 0 0,-1 0 0,-1 0 0,-9-20 0,-13-36 0,14 37 0,11 27 0,-1 0 0,1-1 0,0 1 0,0-1 0,1 1 0,-2-10 0,35 65 0,-25-35 0,52 123 0,-53-120 0,0 1 0,-1 0 0,-2 0 0,0 0 0,1 33 0,-2-22 0,1 1 0,14 55 0,-1-7 0,-17-78 0,1-1 0,0 1 0,0 0 0,0 0 0,1 0 0,-1-1 0,0 1 0,0 0 0,0 0 0,1 0 0,-1-1 0,0 1 0,1 0 0,-1 0 0,0-1 0,1 1 0,-1 0 0,1-1 0,-1 1 0,1-1 0,-1 1 0,1-1 0,0 1 0,-1-1 0,1 1 0,0-1 0,-1 1 0,1-1 0,0 0 0,0 1 0,1-1 0,-1 0 0,1 0 0,0-1 0,-1 1 0,1-1 0,0 0 0,-1 1 0,1-1 0,-1 0 0,1 0 0,-1 0 0,0 0 0,1 0 0,1-3 0,39-47 0,-41 49 0,49-66 0,36-58 0,-65 89 0,-2-1 0,-2-1 0,19-65 0,-92 285 0,50-158 0,-1 0 0,-18 42 0,23-137 0,3 36 0,2 0 0,1 0 0,2 0 0,15-51 0,-15 68 0,0-1 0,2 1 0,0 0 0,2 1 0,0 0 0,0 0 0,2 1 0,0 0 0,19-19 0,-25 31 0,0 0 0,0 0 0,0 0 0,1 1 0,-1 0 0,15-7 0,-20 11 0,0-1 0,1 1 0,-1-1 0,0 1 0,1-1 0,-1 1 0,0 0 0,1 0 0,-1 0 0,1-1 0,-1 1 0,0 1 0,1-1 0,-1 0 0,1 0 0,-1 0 0,0 1 0,1-1 0,-1 1 0,0-1 0,0 1 0,1 0 0,-1-1 0,0 1 0,0 0 0,0 0 0,0 0 0,0-1 0,0 1 0,0 1 0,0-1 0,0 0 0,0 0 0,-1 0 0,1 0 0,0 0 0,-1 1 0,1-1 0,-1 0 0,1 1 0,-1-1 0,0 0 0,0 1 0,1-1 0,-1 2 0,9 50 0,6 97 0,-15 189 0,0-339 0,0 0 0,0 0 0,0 0 0,0-1 0,0 1 0,0 0 0,0 0 0,0 0 0,0 0 0,0 0 0,0-1 0,0 1 0,0 0 0,0 0 0,0 0 0,0 0 0,1 0 0,-1 0 0,0 0 0,0-1 0,0 1 0,0 0 0,0 0 0,0 0 0,0 0 0,1 0 0,-1 0 0,0 0 0,0 0 0,0 0 0,0 0 0,0 0 0,1 0 0,-1 0 0,0 0 0,0 0 0,0 0 0,0 0 0,0 0 0,1 0 0,-1 0 0,0 0 0,0 0 0,0 0 0,0 0 0,0 0 0,1 0 0,-1 0 0,0 0 0,0 0 0,0 0 0,0 0 0,0 0 0,0 1 0,0-1 0,1 0 0,-1 0 0,0 0 0,0 0 0,0 0 0,0 1 0,15-24 0,12-29 0,9-29 0,48-97 0,-28 53 0,-59 194 0,-2-34 0,1 1 0,2-1 0,1 1 0,6 50 0,-5-85 0,0-1 0,0 1 0,0 0 0,0-1 0,0 1 0,0 0 0,0-1 0,0 1 0,0 0 0,0-1 0,1 1 0,-1-1 0,0 1 0,0 0 0,1-1 0,-1 1 0,0-1 0,1 1 0,-1-1 0,1 1 0,-1-1 0,1 1 0,-1-1 0,1 1 0,-1-1 0,1 0 0,-1 1 0,1-1 0,-1 0 0,1 1 0,0-1 0,0 0 0,22-9 0,23-35 0,-41 38 0,38-39 0,-4 3 0,1 1 0,2 3 0,62-44 0,-104 81 0,0 1 0,1 0 0,-1-1 0,1 1 0,-1 0 0,1 0 0,-1-1 0,1 1 0,-1 0 0,1 0 0,-1-1 0,1 1 0,-1 0 0,1 0 0,-1 0 0,1 0 0,0 0 0,-1 0 0,1 0 0,-1 0 0,1 0 0,-1 0 0,1 0 0,-1 1 0,1-1 0,-1 0 0,1 0 0,-1 0 0,1 1 0,-1-1 0,1 0 0,0 1 0,6 19 0,-6 38 0,-2-47 0,0 35 0,1-1 0,10 69 0,-9-113 0,1 16 0,2-1 0,0 0 0,1 0 0,10 23 0,-15-37 0,1 0 0,0 0 0,-1 0 0,1 0 0,0 0 0,1-1 0,-1 1 0,0 0 0,0-1 0,1 1 0,-1-1 0,1 1 0,-1-1 0,1 0 0,-1 1 0,1-1 0,0 0 0,0 0 0,0 0 0,-1-1 0,1 1 0,0 0 0,0-1 0,0 1 0,0-1 0,0 0 0,0 1 0,0-1 0,1 0 0,-1 0 0,0 0 0,0-1 0,0 1 0,0 0 0,0-1 0,0 1 0,0-1 0,0 0 0,-1 0 0,1 0 0,0 0 0,0 0 0,0 0 0,-1 0 0,1 0 0,-1-1 0,1 1 0,-1-1 0,2-1 0,8-8 0,0 0 0,-1-1 0,0 0 0,-1-1 0,-1 0 0,0 0 0,8-18 0,38-107 0,-37 91 0,-14 36 0,6-8 0,-4 21 0,1 12 0,-6-11 0,1-1 0,0 0 0,0 1 0,0-1 0,0 0 0,0 0 0,0 0 0,1 0 0,-1 0 0,1 0 0,-1 0 0,1-1 0,0 1 0,0 0 0,0-1 0,0 1 0,0-1 0,0 0 0,0 0 0,3 2 0,0-2 0,0 0 0,0 0 0,0 0 0,0 0 0,0-1 0,0 0 0,0 0 0,0 0 0,8-2 0,1 0 0,0-2 0,0 0 0,-1 0 0,0-1 0,0-1 0,17-10 0,28-18 0,-20 12 0,60-45 0,-57 40 0,-41 27 0,1 0 0,-1 0 0,1-1 0,-1 1 0,1 0 0,-1 0 0,1 0 0,-1 0 0,1 0 0,-1 0 0,1 0 0,-1 0 0,1 0 0,-1 0 0,1 0 0,-1 0 0,1 0 0,-1 0 0,0 0 0,1 0 0,-1 0 0,1 1 0,-1-1 0,1 0 0,-1 0 0,1 1 0,-1-1 0,0 0 0,1 1 0,0 1 0,-1-1 0,1 1 0,-1-1 0,0 1 0,0 0 0,0-1 0,0 1 0,0-1 0,0 1 0,0 0 0,-1-1 0,1 1 0,0-1 0,-1 1 0,0 1 0,-9 33 0,2 1 0,1-1 0,2 2 0,0 49 0,5-87 0,0 0 0,0 0 0,0 1 0,0-1 0,0 0 0,-1 0 0,1 0 0,0 1 0,0-1 0,0 0 0,0 0 0,0 0 0,0 1 0,0-1 0,0 0 0,0 0 0,0 0 0,0 1 0,0-1 0,0 0 0,0 0 0,0 0 0,0 1 0,1-1 0,-1 0 0,0 0 0,0 0 0,0 0 0,0 1 0,0-1 0,0 0 0,0 0 0,1 0 0,-1 0 0,0 0 0,0 1 0,0-1 0,0 0 0,1 0 0,-1 0 0,0 0 0,0 0 0,0 0 0,0 0 0,1 0 0,-1 0 0,0 0 0,0 0 0,0 0 0,1 0 0,-1 0 0,0 0 0,0 0 0,0 0 0,1 0 0,-1 0 0,0 0 0,0 0 0,0 0 0,1 0 0,-1 0 0,0 0 0,0 0 0,0 0 0,1 0 0,-1-1 0,0 1 0,0 0 0,0 0 0,16-21 0,12-29 0,-16 19 0,-2-1 0,-1 1 0,-2-1 0,6-54 0,-13 86 0,12-164 0,-12 160 0,0-3 0,0 0 0,0 0 0,-1 0 0,1 0 0,-2 0 0,1 0 0,-3-7 0,3 12 0,0 1 0,0-1 0,0 1 0,0-1 0,0 1 0,-1-1 0,1 1 0,0 0 0,-1 0 0,1 0 0,-1 0 0,1 0 0,-1 0 0,0 0 0,1 0 0,-1 1 0,0-1 0,1 1 0,-1-1 0,0 1 0,0-1 0,0 1 0,0 0 0,1 0 0,-1 0 0,0 0 0,0 0 0,0 1 0,1-1 0,-1 0 0,0 1 0,-2 1 0,-16 3 0,0 2 0,1 1 0,0 0 0,1 2 0,-20 12 0,-31 16 0,-49 13 0,-60 30 0,247-112 0,83-27 0,-63 30 0,175-33 0,-199 53 0,-69 13 0,0-1 0,-1 1 0,1-1 0,-1 0 0,0 0 0,-5 4 0,-14 7 0,-1-1 0,0-1 0,-1-1 0,0-2 0,0 0 0,-36 7 0,-1-4 0,-106 6 0,75-6 0,170-19 0,137-30 0,-95 14 0,925-200-618,-513 121 1133,-528 101-508,52-8 41,77-1 0,-191 39-48,-63 15 0,-3-5 0,-135 23 0,-265 17 0,56-37 0,443-41 0,16-2 0,0 0 0,0 2 0,0-1 0,-16 5 0,97-35 0,129-72 0,-110 52 0,174-102 0,-171 96 0,-58 35 0,-1-3 0,-2 0 0,32-30 0,-63 53 0,0 0 0,1 0 0,-1-1 0,0 1 0,1 0 0,-1 0 0,0-1 0,1 1 0,-1 0 0,0-1 0,1 1 0,-1 0 0,0-1 0,0 1 0,0 0 0,1-1 0,-1 1 0,0-1 0,0 1 0,0 0 0,0-1 0,0 1 0,0-1 0,0 1 0,1 0 0,-1-1 0,0 1 0,-1-1 0,1 1 0,0-1 0,0 1 0,0 0 0,0-1 0,0 1 0,0-1 0,0 1 0,-1 0 0,1-1 0,0 0 0,-21-5 0,-36 5 0,50 1 0,-35 4 0,1 1 0,-1 2 0,-43 14 0,-12 1 0,-429 58 0,276-55 0,435-34 0,659-78 0,-463 50 0,246-18 0,-184 16 0,-75-17 0,-340 51 0,-5-2 0,-1-1 0,1 0 0,-2-2 0,1-1 0,-2 0 0,1-2 0,-2 0 0,29-25 0,-42 34 0,24-16 0,1 3 0,1 0 0,1 2 0,0 2 0,48-14 0,5-2 0,88-42 0,-142 58 0,1 1 0,41-9 0,-118 26 0,-20 4 0,4 7 0,-120 15 0,37-10 0,-92 10 0,151-30 0,47-1 0,-72 9 0,64-2 0,0 3 0,0 2 0,1 1 0,1 3 0,0 1 0,-41 24 0,34-11 0,21-12 0,0-2 0,-2 0 0,-36 12 0,29-16 0,-1-2 0,0-2 0,-67 5 0,-95-1 0,114-10 0,-89-4 0,175 2 0,1 0 0,-1 0 0,0 0 0,1 0 0,-1 0 0,1 0 0,-1 0 0,0 0 0,1-1 0,-1 1 0,1 0 0,-1 0 0,1 0 0,-1-1 0,1 1 0,-1 0 0,1 0 0,-1-1 0,1 1 0,-1-1 0,1 1 0,-1 0 0,1-1 0,0 1 0,-1-1 0,1 1 0,0-1 0,-1 1 0,1-1 0,0 1 0,0-1 0,-1 1 0,1-1 0,0 1 0,0-1 0,0 0 0,0 0 0,12-24 0,-6 18 0,1 0 0,-1 0 0,1 1 0,11-8 0,17-6 0,1 2 0,0 2 0,1 1 0,59-14 0,-18 10 0,101-9 0,417-53 0,-294 36 0,-55 7 0,33-2 0,-41 2 0,-50 11 0,-165 24 0,47-2 0,-16 3 0,-13-3 0,0-2 0,0-2 0,-1-1 0,73-30 0,-73 23 0,1 2 0,0 3 0,46-9 0,142-29 0,-73 14 0,44 6 0,-149 24 0,57-15 0,49-10 0,-31-10 0,-28 7 0,-66 24 0,27-7 0,73-32 0,-132 49 0,0 0 0,-1 0 0,1 0 0,0-1 0,-1 1 0,1 0 0,0 0 0,-1-1 0,1 1 0,0 0 0,-1-1 0,1 1 0,0-1 0,-1 1 0,1-1 0,-1 1 0,1-1 0,-1 1 0,1-1 0,-1 0 0,0 1 0,1-1 0,-1 0 0,0 1 0,1-1 0,-1 0 0,0 1 0,0-1 0,0 0 0,1 0 0,-1 1 0,0-1 0,0 0 0,0 0 0,-1-1 0,0 1 0,-1-1 0,1 1 0,0 0 0,0-1 0,-1 1 0,1 0 0,-1 0 0,1 0 0,-1 0 0,1 0 0,-1 1 0,-2-2 0,-57-16 0,-20 10 0,-91 2 0,143 6 0,0 1 0,0 1 0,1 1 0,-32 9 0,-270 82 0,225-69 0,-137 17 0,177-32 0,22-1 0,-51 16 0,-9 3 0,36-10 0,-91 36 0,-86 46 0,210-81 0,0 1 0,1 1 0,-56 49 0,38-29 0,22-19 0,15-13 0,0 1 0,1 1 0,0 1 0,1 0 0,0 0 0,-13 18 0,69-51 0,175-90 0,95-36 0,-109 56 0,-69 38 0,-97 40 0,-2-1 0,72-39 0,-109 53 0,0 0 0,0 0 0,0 0 0,0 0 0,0 0 0,0 0 0,0 0 0,-1 0 0,1 0 0,0 0 0,0 0 0,0 0 0,0 0 0,0 0 0,0 0 0,0 0 0,0 0 0,-1 0 0,1 0 0,0 0 0,0 0 0,0 0 0,0 0 0,0 0 0,0-1 0,0 1 0,0 0 0,0 0 0,-1 0 0,1 0 0,0 0 0,0 0 0,0 0 0,0 0 0,0 0 0,0-1 0,0 1 0,0 0 0,0 0 0,0 0 0,0 0 0,0 0 0,0 0 0,0 0 0,0-1 0,0 1 0,0 0 0,0 0 0,0 0 0,0 0 0,0 0 0,0 0 0,0 0 0,0-1 0,0 1 0,0 0 0,1 0 0,-1 0 0,0 0 0,0 0 0,0 0 0,0 0 0,0 0 0,0 0 0,0 0 0,0 0 0,0-1 0,-17-1 0,-21 1 0,-32 5 0,-90 17 0,94-10 0,-114 4 0,0-2 0,-69-14 0,264-1 0,1 0 0,-1-2 0,0 0 0,15-6 0,-22 7 0,81-22 0,1 5 0,100-11 0,-135 23 0,61-7 0,0 5 0,144 6 0,-268 5 0,-1 0 0,1 1 0,0 0 0,0 1 0,1 0 0,-13 6 0,-11 3 0,-131 38 0,-1-8 0,-223 30 0,14-33 0,357-38 0,12-1 0,1 0 0,-1 0 0,0 0 0,1 0 0,-1 0 0,0 1 0,1-1 0,-1 1 0,1 0 0,-1 0 0,1 0 0,-4 1 0,9 0 0,1-1 0,-1 0 0,1 0 0,-1 0 0,1 0 0,-1-1 0,1 1 0,5-1 0,99-2 0,52 4 0,-159-2 0,0 0 0,0 0 0,0 0 0,0 0 0,0 0 0,0 0 0,0 0 0,0 0 0,0 0 0,0 1 0,0-1 0,0 0 0,0 1 0,0-1 0,0 1 0,-1-1 0,1 1 0,0-1 0,0 1 0,-1 0 0,1-1 0,0 1 0,-1 0 0,1 0 0,0-1 0,-1 1 0,2 2 0,-2-2 0,-1 1 0,1-1 0,0 1 0,0-1 0,-1 0 0,1 1 0,0-1 0,-1 1 0,0-1 0,1 0 0,-1 1 0,0-1 0,1 0 0,-1 0 0,0 0 0,-1 2 0,-44 38 0,-99 50 0,-258 121 0,-127 41 0,175-78 0,95-22 0,251-147 0,-24 16 0,0 2 0,-47 45 0,71-60 0,1 0 0,0 1 0,0 0 0,1 1 0,0-1 0,1 1 0,0 1 0,1-1 0,1 1 0,-1 0 0,2 0 0,-4 21 0,6-30 0,0 1 0,0 0 0,-1-1 0,1 1 0,-1-1 0,0 1 0,1-1 0,-2 0 0,1 0 0,0 0 0,-1 0 0,1 0 0,-1 0 0,0-1 0,0 1 0,0-1 0,0 0 0,-5 3 0,-23 20 0,31-25 0,0 1 0,0-1 0,0 0 0,-1 0 0,1 0 0,0 0 0,0 0 0,0 0 0,0 1 0,-1-1 0,1 0 0,0 0 0,0 0 0,0 1 0,0-1 0,0 0 0,0 0 0,0 0 0,0 1 0,-1-1 0,1 0 0,0 0 0,0 0 0,0 1 0,0-1 0,0 0 0,0 0 0,0 0 0,0 1 0,0-1 0,0 0 0,0 0 0,1 0 0,-1 1 0,0-1 0,0 0 0,0 0 0,0 0 0,0 1 0,0-1 0,0 0 0,1 0 0,-1 0 0,0 0 0,0 1 0,14 1 0,20-7 0,-31 5 0,254-54 0,-159 30 0,217-52 0,-234 54 0,-59 15 0,0 1 0,1 0 0,-1 2 0,46-3 0,58-5 0,541 12 0,-542-13 0,39 1 0,-139 11 0,-1-2 0,1 0 0,30-9 0,42-6 0,-52 14 0,86-5 0,20-4 0,339 13 0,-339-12 0,-66 14 0,119-4 0,-160-3 0,63-3 0,-12 10 0,124-4 0,-198-1-120,-14 2 152,0 0-1,0 0 1,-1 0-1,1 1 1,0 0 0,0 1-1,7 0 1,-13 0-49,0-1 1,1 0 0,-1 1 0,0-1 0,0 1 0,0 0 0,0-1-1,0 1 1,0 0 0,-1-1 0,1 1 0,0 0 0,0 0 0,0 0-1,-1 0 1,1 0 0,0 0 0,-1 0 0,1 1 0,0 0-75,0 1 1,-1-1 0,0 1-1,1-1 1,-1 1 0,0-1-1,0 0 1,0 1-1,-1-1 1,1 1 0,-1-1-1,-1 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00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05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24575,'21'0'0,"20"-1"0,0 2 0,48 9 0,5 8 0,-43-7 0,0-1 0,102 3 0,-15 1 0,14-2 0,49 0 0,-127-10 0,65-4 0,-95-3 0,63-3 0,-6 7 0,87 3 0,-144 3 0,64 2 0,495-7 0,-477-13 0,-76 13-1365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09.0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1549 355 24575,'-1497'0'0,"1495"0"0,0 1 0,1-1 0,-1 0 0,0 0 0,0 0 0,0 0 0,0 0 0,0-1 0,1 1 0,-1-1 0,0 1 0,0-1 0,0 0 0,1 1 0,-1-1 0,0 0 0,1 0 0,-1 0 0,1 0 0,-1 0 0,1-1 0,0 1 0,-1 0 0,1-1 0,0 1 0,0-1 0,0 1 0,0-1 0,0 0 0,0 1 0,1-1 0,-1 0 0,0 0 0,1 1 0,-1-1 0,1 0 0,0 0 0,0 0 0,0 0 0,0 1 0,0-4 0,1-7 0,2 0 0,-1 0 0,1 0 0,1 0 0,6-14 0,-1 0 0,-1 8 0,0 1 0,1-1 0,0 1 0,23-29 0,10-19 0,-32 51-1365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18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22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27.1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E68BA-9C58-7947-B385-3A3732C769C6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C10F-DEB2-CF43-8332-2C6F3EBA2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4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6299-416B-9D31-F59E-8EC77C9D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0F3E1-A300-37DF-E6C9-E74B77917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AFF83-71F3-13BE-AF49-3E334165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2F095-1CAC-3522-C5C2-4E6E41E7F3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3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5F7C2-A113-CE73-6286-18D2251FF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5C03B0-0A61-460E-1CEA-E41AEDD2A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0599B-BBBA-5C03-A634-B4F85352A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BF23A-3675-7435-7E70-75313A903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0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B5F81-7FEA-0AD2-A08D-90D3C6EF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DAB82-A132-2025-A2DD-0795D77B1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44A3F-FE01-8C71-F929-8B58E5885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D4DCE-E757-BE6C-ACE1-2C0A40E73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74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B431-6AC4-24E4-5748-D81A6011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5D4C2-3C14-3D96-5367-2BD127A66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840E7-05C5-C2ED-C5D8-44DF73F1D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6FE26-CE05-1971-569D-88791F69A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8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6DF43-3785-71EE-CD9F-73462E2C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403AE9-EE39-A158-299D-E8EADD76D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363FE-45F3-C0C9-8DCD-5E0C0EF8B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635FF-3953-BE72-D1FF-2AABABA18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8952B-7A4F-4B86-351E-C750DB74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38789-2813-90E5-0272-4639FCD31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406C1-414D-6B34-27FE-1372105ED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4CE66-51F8-A52A-9AA3-A6FB20183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84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C11B-60CC-F3DA-0C0E-61F9C9AC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36D2E-0B65-48CE-10C5-2E6824EC8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744C2-584D-3FA6-EFE0-DE6DD600F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26199-64AC-DA9D-2255-2B828DD72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A95-2F78-CB2E-67EA-183B4751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FABB1-8134-389F-B53F-871878E7A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1269E-269C-7D90-7B64-AC40BE292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A6373-368B-1041-EAB9-389AF946ED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5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02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8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4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Simplicial complexes are structures that capture relations between a set of entities. In this figure, we present a co-authorship network. If a pair of scholars have worked together, there will be an edge between them. Graphs are limited in expressivity, because we can only represent binary information between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9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4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Repeat t</a:t>
            </a:r>
            <a:r>
              <a:rPr lang="en-IN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simplicial scattering transform computations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times, with the output of one layer serving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input to the next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Repeat t</a:t>
            </a:r>
            <a:r>
              <a:rPr lang="en-IN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simplicial scattering transform computations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times, with the output of one layer serving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input to the next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2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9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37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14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26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3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8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2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we do not know if the highlighted authors have collaborated on a paper or if the three pairs have three different papers.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63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9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1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DE710-EDD6-B720-7BB4-1FF2E3B45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34001-06DE-CC73-BE42-CD0A5D3E7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A2C11-0264-5A5F-9C02-8A8D5959E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A0780-25B4-8342-019E-E6AEEE9FD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8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Linux Libertine"/>
              </a:rPr>
              <a:t>Thank you.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6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80AA-8B05-6003-FDAB-495508A2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55D1-D4BA-862A-50BE-62058C769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573F0-162E-ED7C-41B2-3D0954778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FBB8-EDD9-CD5E-16C9-299B21792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D44A-FF6E-C798-9A76-2EF2F70D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249D5-40D6-3FF4-FA0D-566E006D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5577B-30B2-F058-E885-A12911673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1F0AE-AFBE-7C9C-AA7F-2D4B8A9E9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91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B9F78-0860-41A7-058F-0539F956F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ED313-66E0-31ED-F93F-FCACE8CC8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EFE73-CD75-77EF-F0F1-8549CF2D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AA0E5-9872-DEFB-1D1A-F5E7BCAC4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9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85FAA-8609-4EF6-FC39-C30D43CDB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5C6E7-E8E8-AE87-D987-84B8CB59F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B1061-8B3B-880D-2701-032A18F2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B63AF-1B1A-4C03-2945-7970A2AF0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9F87-0192-7B53-4B22-FBD8697AE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45386-FFB6-9AE5-6C60-133E8BB38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D0B0C-39A2-914B-27EC-02E83CCE2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we can now interpret using a filled triangle that they have worked together. Such triangles are called 2-simplex.</a:t>
            </a:r>
          </a:p>
          <a:p>
            <a:endParaRPr lang="en-US" dirty="0"/>
          </a:p>
          <a:p>
            <a:r>
              <a:rPr lang="en-US" dirty="0"/>
              <a:t>Simplicial neural networks are SC based message-passing networks, which are more expressive than graph neural networks because they process high-order information. However, training SNNs requires task-specific labels, which can be expensive and difficult to retrieve when dealing with multiple labeling </a:t>
            </a:r>
            <a:r>
              <a:rPr lang="en-US"/>
              <a:t>schemes and sensitive </a:t>
            </a:r>
            <a:r>
              <a:rPr lang="en-US" dirty="0"/>
              <a:t>information.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9EA5F-820D-BF8B-ACA8-06C4C2A2C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C10F-DEB2-CF43-8332-2C6F3EBA2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930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cs typeface="Minion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66" y="0"/>
            <a:ext cx="9152965" cy="493059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178" y="592875"/>
            <a:ext cx="8878710" cy="4035569"/>
          </a:xfrm>
        </p:spPr>
        <p:txBody>
          <a:bodyPr>
            <a:normAutofit/>
          </a:bodyPr>
          <a:lstStyle>
            <a:lvl1pPr marL="257175" indent="-257175">
              <a:buFont typeface="Wingdings" pitchFamily="2" charset="2"/>
              <a:buChar char="Ø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buFont typeface="Arial" panose="020B0604020202020204" pitchFamily="34" charset="0"/>
              <a:buChar char="•"/>
              <a:defRPr sz="1800"/>
            </a:lvl2pPr>
            <a:lvl3pPr marL="857250" indent="-171450">
              <a:buFont typeface="Wingdings" pitchFamily="2" charset="2"/>
              <a:buChar char="ü"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8051-D327-48D5-BC68-DF6F9F179C3D}" type="datetime1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9289" y="4767263"/>
            <a:ext cx="2133600" cy="273844"/>
          </a:xfrm>
        </p:spPr>
        <p:txBody>
          <a:bodyPr/>
          <a:lstStyle/>
          <a:p>
            <a:fld id="{F4E36B71-C14E-5B4A-9F99-FBE78F317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6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93B48-0540-4FDE-9CAB-57ED5515D007}" type="datetime1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6FF4-8F48-7C4A-A39A-C55A7984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3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C1B8-26B8-427C-B051-130D54BBA502}" type="datetime1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Qualcomm Innovation Fellowship India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6FF4-8F48-7C4A-A39A-C55A7984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6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</p:sldLayoutIdLst>
  <p:hf hd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7.png"/><Relationship Id="rId1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5.xml"/><Relationship Id="rId7" Type="http://schemas.openxmlformats.org/officeDocument/2006/relationships/image" Target="../media/image3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8.xml"/><Relationship Id="rId7" Type="http://schemas.openxmlformats.org/officeDocument/2006/relationships/image" Target="../media/image26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1.xml"/><Relationship Id="rId7" Type="http://schemas.openxmlformats.org/officeDocument/2006/relationships/image" Target="../media/image3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321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cml.cc/virtual/2024/poster/32736" TargetMode="External"/><Relationship Id="rId4" Type="http://schemas.openxmlformats.org/officeDocument/2006/relationships/hyperlink" Target="https://arxiv.org/abs/2206.0060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D0DC7-60F2-5AAF-9C4D-86D50670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27D3E59-AD5A-F65D-FB1A-9C95107889B2}"/>
              </a:ext>
            </a:extLst>
          </p:cNvPr>
          <p:cNvSpPr/>
          <p:nvPr/>
        </p:nvSpPr>
        <p:spPr>
          <a:xfrm>
            <a:off x="782896" y="2112289"/>
            <a:ext cx="7578207" cy="918922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6908"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Simplicial machine learning</a:t>
            </a:r>
            <a:endParaRPr lang="en-GB" sz="4000" b="1" i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1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0"/>
    </mc:Choice>
    <mc:Fallback xmlns="">
      <p:transition spd="slow" advTm="411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610F-814A-86A8-9B61-0C9DF6C08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DB69-F53E-6050-88B6-0DAB63C5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SWL test</a:t>
            </a:r>
          </a:p>
        </p:txBody>
      </p:sp>
      <p:pic>
        <p:nvPicPr>
          <p:cNvPr id="5" name="Picture 4" descr="\documentclass{article}&#10;\usepackage{amsmath}&#10;\pagestyle{empty}&#10;\begin{document}&#10;&#10;\textbf{Theorem.}&#10;&#10;SWL with a clique complex lifting is strictly more powerful than WL.&#10;&#10;&#10;\textbf{Theorem.}&#10;&#10;SWL is not less powerful than 3-WL&#10;&#10;&#10;\end{document}" title="IguanaTex Bitmap Display">
            <a:extLst>
              <a:ext uri="{FF2B5EF4-FFF2-40B4-BE49-F238E27FC236}">
                <a16:creationId xmlns:a16="http://schemas.microsoft.com/office/drawing/2014/main" id="{5DC3B154-A3DA-EC5C-0E7F-9625FCCBEB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1516" y="1785108"/>
            <a:ext cx="7712000" cy="11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3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1A73-8A93-77C2-E668-D4122B752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9A23-3A8A-DDD0-2361-599D797D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Message passing simplicial networks (MPSN)</a:t>
            </a:r>
          </a:p>
        </p:txBody>
      </p:sp>
      <p:pic>
        <p:nvPicPr>
          <p:cNvPr id="7" name="Picture 6" descr="\documentclass{article}&#10;\usepackage{amsmath, amssymb}&#10;&#10;\begin{document}&#10;&#10;\noindent\textbf{Message passing model} using the following message passing operations based on the four types of multisets. For a simplex $\sigma$ in a complex $\mathcal{K}$, we have:&#10;&#10;\[&#10;m_{B}^{t+1}(\sigma) = \text{AGG}_{\tau \in \mathcal{B}(\sigma)} \left( M_{B}\left(h_{\sigma}^{t}, h_{\tau}^{t} \right) \right)&#10;\]&#10;&#10;\[&#10;m_{C}^{t+1}(\sigma) = \text{AGG}_{\tau \in \mathcal{C}(\sigma)} \left( M_{C}\left(h_{\sigma}^{t}, h_{\tau}^{t} \right) \right)&#10;\]&#10;&#10;\[&#10;m_{\downarrow}^{t+1}(\sigma) = \text{AGG}_{\tau \in \mathcal{N}_{\downarrow}(\sigma)} \left( M_{\downarrow} \left(h_{\sigma}^{t}, h_{\tau}^{t}\right) \right)&#10;\]&#10;&#10;\[&#10;m_{\uparrow}^{t+1}(\sigma) = \text{AGG}_{\tau \in \mathcal{N}_{\uparrow}(\sigma)} \left( M_{\uparrow} \left(h_{\sigma}^{t}, h_{\tau}^{t} \right) \right).&#10;\]&#10;&#10;\noindent and the update operation takes into account these four types of incoming messages and the previous color of the simplex:&#10;&#10;\[&#10;h_{\sigma}^{t+1} = U \left( h_{\sigma}^{t}, m_{B}^{t+1}(\sigma), m_{C}^{t+1}(\sigma), m_{\downarrow}^{t+1}(\sigma), m_{\uparrow}^{t+1}(\sigma) \right).&#10;\]&#10;&#10;\end{document}&#10;" title="IguanaTex Bitmap Display">
            <a:extLst>
              <a:ext uri="{FF2B5EF4-FFF2-40B4-BE49-F238E27FC236}">
                <a16:creationId xmlns:a16="http://schemas.microsoft.com/office/drawing/2014/main" id="{E2390BDC-3A1D-7257-C374-A92EC0A0CB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1247" y="1067564"/>
            <a:ext cx="5829349" cy="9765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C7925-9186-53E6-5E93-B79AE65D4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550283"/>
            <a:ext cx="4038600" cy="18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9965-BB05-4C95-34C2-FC247DAFD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ED0A-2805-E464-8E92-C0438E19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Message passing simplicial networks (MPSN)</a:t>
            </a:r>
          </a:p>
        </p:txBody>
      </p:sp>
      <p:pic>
        <p:nvPicPr>
          <p:cNvPr id="8" name="Picture 7" descr="\documentclass{article}&#10;\usepackage{amsmath}&#10;\pagestyle{empty}&#10;\begin{document}&#10;&#10;\noindent\textbf{Theorem.}&#10;&#10;\noindent MPSNs with sufficient layers and injective neighborhood aggregators are as powerful as SWL.&#10;&#10;\noindent\textbf{Corollary.}&#10;&#10;\noindent There exists an MPSN that is more powerful than WL at distinguishing non-isomorphic graphs when using a clique-complex lifting.&#10;&#10;&#10;\end{document}" title="IguanaTex Bitmap Display">
            <a:extLst>
              <a:ext uri="{FF2B5EF4-FFF2-40B4-BE49-F238E27FC236}">
                <a16:creationId xmlns:a16="http://schemas.microsoft.com/office/drawing/2014/main" id="{C1A67BBF-A2AA-B91C-D19C-43D9310E88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0945" y="1699369"/>
            <a:ext cx="8713141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1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6926-6738-E669-8D1A-AC251DDD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2904-9D67-79D8-CD29-D58CBEB1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</a:t>
            </a:r>
          </a:p>
        </p:txBody>
      </p:sp>
      <p:pic>
        <p:nvPicPr>
          <p:cNvPr id="11" name="Picture 10" descr="\documentclass{article}&#10;\usepackage{multirow}&#10;\usepackage{booktabs}&#10;\usepackage{array}&#10;&#10;\begin{document}&#10;&#10;\begin{table}[h!]&#10;\centering&#10;\begin{tabular}{l*{6}{&gt;{\centering\arraybackslash}p{2cm}}}&#10;\toprule&#10;\textbf{Dataset} &amp; \textbf{Proteins} &amp; \textbf{NCI1} &amp; \textbf{IMDB-B} &amp; \textbf{IMDB-M} &amp; \textbf{RDT-B} &amp; \textbf{RDT-M5K} \\&#10;\midrule&#10;Avg $\Delta$ &amp; 27.4 &amp; 0.05 &amp; 392.0 &amp; 305.9 &amp; 24.8 &amp; 21.8 \\&#10;Med $\Delta$ &amp; 21.0 &amp; 0.0 &amp; 119.5 &amp; 56.0 &amp; 11.0 &amp; 11.0 \\&#10;WL kernel &amp; $75.0 \pm 3.1$ &amp; $86.0 \pm 1.8$ &amp; $73.8 \pm 3.9$ &amp; $50.9 \pm 3.8$ &amp; $81.0 \pm 3.1$ &amp; $52.5 \pm 2.1$ \\&#10;\midrule&#10;DCNN &amp; $61.3 \pm 1.6$ &amp; $56.6 \pm 1.0$ &amp; $49.1 \pm 1.4$ &amp; $33.5 \pm 1.4$ &amp; N/A &amp; N/A \\&#10;DGCNN &amp; $75.5 \pm 0.9$ &amp; $74.4 \pm 0.5$ &amp; $70.0 \pm 0.8$ &amp; $47.8 \pm 0.9$ &amp; N/A &amp; N/A \\&#10;GIN &amp; $76.2 \pm 2.8$ &amp; $82.7 \pm 1.7$ &amp; $75.1 \pm 5.1$ &amp; $52.3 \pm 2.8$ &amp; $92.4 \pm 2.5$ &amp; $57.5 \pm 1.5$ \\&#10;\midrule&#10;\textbf{SIN (Ours)} &amp; $\mathbf{76.5 \pm 3.4}$ &amp; $\mathbf{82.8 \pm 3.2}$ &amp; $\mathbf{75.6 \pm 3.2}$ &amp; $\mathbf{52.5 \pm 3.0}$ &amp; $\mathbf{92.2 \pm 1.0}$ &amp; $\mathbf{57.3 \pm 1.6}$ \\&#10;\bottomrule&#10;\end{tabular}&#10;\end{table}&#10;&#10;\end{document}&#10;" title="IguanaTex Bitmap Display">
            <a:extLst>
              <a:ext uri="{FF2B5EF4-FFF2-40B4-BE49-F238E27FC236}">
                <a16:creationId xmlns:a16="http://schemas.microsoft.com/office/drawing/2014/main" id="{98DC9801-657B-92A1-4FBD-E4C8CA2576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3642" y="1540809"/>
            <a:ext cx="8467748" cy="1018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16668C-3EDE-181F-3AEE-4E3BEB3F9FFC}"/>
              </a:ext>
            </a:extLst>
          </p:cNvPr>
          <p:cNvSpPr txBox="1"/>
          <p:nvPr/>
        </p:nvSpPr>
        <p:spPr>
          <a:xfrm>
            <a:off x="2243416" y="3667163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Graph classification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310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D845-3859-43E1-C596-33F315AF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B515E-BE74-EF94-BFEA-628F1512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81ED5-E9A3-EF46-893D-A422B476D195}"/>
              </a:ext>
            </a:extLst>
          </p:cNvPr>
          <p:cNvSpPr txBox="1"/>
          <p:nvPr/>
        </p:nvSpPr>
        <p:spPr>
          <a:xfrm>
            <a:off x="2243416" y="3667163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Node classification</a:t>
            </a:r>
            <a:endParaRPr lang="en-IN" dirty="0"/>
          </a:p>
        </p:txBody>
      </p:sp>
      <p:pic>
        <p:nvPicPr>
          <p:cNvPr id="14" name="Picture 13" descr="\documentclass{article}&#10;\usepackage{multirow}&#10;\usepackage{booktabs}&#10;\usepackage{ulem} % For underline with \uline&#10;&#10;\begin{document}&#10;&#10;\begin{table}[h!]&#10;\centering&#10;\begin{tabular}{llccc}&#10;\toprule&#10;\textbf{Method} &amp; \textbf{Type} &amp; \textbf{high-school} &amp; \textbf{primary-school} &amp; \textbf{senate-bills} \\&#10;\midrule&#10;GCN         &amp; S  &amp; \textbf{98.2 $\pm$ 1.3} &amp; 76.12 $\pm$ 2.89  &amp; \uline{80.34 $\pm$ 2.65} \\&#10;GraphSage   &amp; S  &amp; \uline{95.2 $\pm$ 2.1}  &amp; \uline{76.94 $\pm$ 3.54}  &amp; 78.47 $\pm$ 9.77 \\&#10;GAT         &amp; S  &amp; 93.9 $\pm$ 4.3  &amp; 71.02 $\pm$ 5.38  &amp; \textbf{81.01 $\pm$ 2.96} \\&#10;GIN         &amp; S  &amp; 94.7 $\pm$ 1.8  &amp; \textbf{80.00 $\pm$ 3.63}  &amp; 68.31 $\pm$ 17.48 \\&#10;SCNN        &amp; S  &amp; 86 $\pm$ 5      &amp; 68.14 $\pm$ 3.18  &amp; 77 $\pm$ 4 \\&#10;MPSN        &amp; S  &amp; 91 $\pm$ 2      &amp; 75.3 $\pm$ 4.58  &amp; 78.4 $\pm$ 4.4 \\&#10;\bottomrule&#10;\end{tabular}&#10;\end{table}&#10;&#10;\end{document}&#10;" title="IguanaTex Bitmap Display">
            <a:extLst>
              <a:ext uri="{FF2B5EF4-FFF2-40B4-BE49-F238E27FC236}">
                <a16:creationId xmlns:a16="http://schemas.microsoft.com/office/drawing/2014/main" id="{60A0FECB-6128-92A8-4BD7-5E544A3BA5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421" y="1107005"/>
            <a:ext cx="8268190" cy="146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5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E840A-3394-835B-CD7D-AD557AD6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B308-7647-4E05-6EC2-DA1EE280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E70AB-7E28-F76E-2564-730C31E274E8}"/>
              </a:ext>
            </a:extLst>
          </p:cNvPr>
          <p:cNvSpPr txBox="1"/>
          <p:nvPr/>
        </p:nvSpPr>
        <p:spPr>
          <a:xfrm>
            <a:off x="2243416" y="3667163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Simplex prediction</a:t>
            </a:r>
            <a:endParaRPr lang="en-IN" dirty="0"/>
          </a:p>
        </p:txBody>
      </p:sp>
      <p:pic>
        <p:nvPicPr>
          <p:cNvPr id="6" name="Picture 5" descr="\documentclass{article}&#10;\usepackage{multirow}&#10;\usepackage{booktabs}&#10;\usepackage{ulem} % For \uline&#10;&#10;\begin{document}&#10;&#10;\begin{table}[h!]&#10;\centering&#10;\begin{tabular}{llccc}&#10;\toprule&#10;\textbf{Method} &amp; \textbf{Type} &amp; \textbf{madison-reviews} &amp; \textbf{algebra-questions} &amp; \textbf{geometry-questions} \\&#10;\midrule&#10;GCN         &amp; S  &amp; \textbf{95.5 $\pm$ 1.7} &amp; \uline{66.1 $\pm$ 2.6}  &amp; 72.1 $\pm$ 2.5 \\&#10;SCNN        &amp; S  &amp; 89.9 $\pm$ 2.9  &amp; 65 $\pm$ 2  &amp; \uline{79.1 $\pm$ 1.8} \\&#10;MPSN        &amp; S  &amp; 94 $\pm$ 2.4  &amp; \textbf{66.9 $\pm$ 2.5}  &amp; \textbf{82.3 $\pm$ 2.1} \\&#10;\bottomrule&#10;\end{tabular}&#10;\end{table}&#10;&#10;\end{document}&#10;" title="IguanaTex Bitmap Display">
            <a:extLst>
              <a:ext uri="{FF2B5EF4-FFF2-40B4-BE49-F238E27FC236}">
                <a16:creationId xmlns:a16="http://schemas.microsoft.com/office/drawing/2014/main" id="{BE2F9EB9-693F-F3E3-9EF6-48A4046551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3350" y="2059696"/>
            <a:ext cx="8448332" cy="124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C06B6-7D54-6F64-B3F7-CA2036C1A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B3BAC3-F57F-34CF-0122-56A7FA090BFC}"/>
              </a:ext>
            </a:extLst>
          </p:cNvPr>
          <p:cNvSpPr/>
          <p:nvPr/>
        </p:nvSpPr>
        <p:spPr>
          <a:xfrm>
            <a:off x="782896" y="1616646"/>
            <a:ext cx="7578207" cy="918922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6908">
              <a:spcAft>
                <a:spcPts val="600"/>
              </a:spcAft>
            </a:pPr>
            <a:r>
              <a:rPr lang="en-US" sz="1958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Unsupervised Parameter-free Simplicial Representation Learning with Scattering Transforms</a:t>
            </a:r>
            <a:endParaRPr lang="en-GB" sz="2200" b="1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4A9AE-B3DA-75C6-E659-6D0AB82E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83" y="4008761"/>
            <a:ext cx="737267" cy="696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E3C59-485C-A94F-A108-1DE384BED650}"/>
              </a:ext>
            </a:extLst>
          </p:cNvPr>
          <p:cNvSpPr txBox="1"/>
          <p:nvPr/>
        </p:nvSpPr>
        <p:spPr>
          <a:xfrm>
            <a:off x="1144436" y="2671529"/>
            <a:ext cx="6855118" cy="133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06908">
              <a:spcAft>
                <a:spcPts val="600"/>
              </a:spcAft>
            </a:pPr>
            <a:r>
              <a:rPr lang="en-I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Hiren Madhu, </a:t>
            </a:r>
            <a:r>
              <a:rPr lang="en-US" b="1" kern="120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Sravanthi Gurugubelli,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b="1" kern="120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Sundeep Prabhakar </a:t>
            </a:r>
            <a:r>
              <a:rPr lang="en-US" b="1" kern="1200" dirty="0" err="1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Chepuri</a:t>
            </a:r>
            <a:endParaRPr lang="en-US" b="1" kern="1200" dirty="0">
              <a:solidFill>
                <a:srgbClr val="0070C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406908">
              <a:spcAft>
                <a:spcPts val="600"/>
              </a:spcAft>
            </a:pPr>
            <a:endParaRPr lang="en-US" sz="1602" kern="1200" dirty="0">
              <a:solidFill>
                <a:srgbClr val="0070C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ctr" defTabSz="4069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Dept. of Electrical Communication Engineering</a:t>
            </a:r>
          </a:p>
          <a:p>
            <a:pPr algn="ctr" defTabSz="406908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Indian Institute of Science, Bangalore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0"/>
    </mc:Choice>
    <mc:Fallback xmlns="">
      <p:transition spd="slow" advTm="411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US" sz="2200" dirty="0"/>
              <a:t>MPSN - 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DC6D-75BF-36D2-A525-2723CDD650EA}"/>
              </a:ext>
            </a:extLst>
          </p:cNvPr>
          <p:cNvSpPr txBox="1"/>
          <p:nvPr/>
        </p:nvSpPr>
        <p:spPr>
          <a:xfrm>
            <a:off x="-28724" y="413809"/>
            <a:ext cx="5374795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High parameter complexity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Aggregation from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different types of neighborhoods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different orders of simplices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increases trainable parameters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More parameters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lead to a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dirty="0" err="1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arge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training time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on large training data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SNNs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substantial training data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optimal performance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Obtaining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N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ask-specific labels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be challenging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59B8D-A4AD-1102-6885-CC210B0D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71" y="798640"/>
            <a:ext cx="3663298" cy="35334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7690AF-7789-6CED-3CEE-752B39D38B81}"/>
                  </a:ext>
                </a:extLst>
              </p14:cNvPr>
              <p14:cNvContentPartPr/>
              <p14:nvPr/>
            </p14:nvContentPartPr>
            <p14:xfrm>
              <a:off x="5929749" y="2860425"/>
              <a:ext cx="2827800" cy="996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7690AF-7789-6CED-3CEE-752B39D38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109" y="2797785"/>
                <a:ext cx="295344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75A5D3-FD2F-E1D5-1AC4-BD6BF5B7D549}"/>
                  </a:ext>
                </a:extLst>
              </p14:cNvPr>
              <p14:cNvContentPartPr/>
              <p14:nvPr/>
            </p14:nvContentPartPr>
            <p14:xfrm>
              <a:off x="5966109" y="105898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75A5D3-FD2F-E1D5-1AC4-BD6BF5B7D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109" y="9959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4B1C0A-E4C0-64AB-33D8-1B60EA172ABE}"/>
                  </a:ext>
                </a:extLst>
              </p14:cNvPr>
              <p14:cNvContentPartPr/>
              <p14:nvPr/>
            </p14:nvContentPartPr>
            <p14:xfrm>
              <a:off x="6020469" y="1036305"/>
              <a:ext cx="942120" cy="37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4B1C0A-E4C0-64AB-33D8-1B60EA172A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7469" y="973305"/>
                <a:ext cx="1067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2587C3-37C5-91FD-4FCC-A8DE04E541D5}"/>
                  </a:ext>
                </a:extLst>
              </p14:cNvPr>
              <p14:cNvContentPartPr/>
              <p14:nvPr/>
            </p14:nvContentPartPr>
            <p14:xfrm>
              <a:off x="5951709" y="1053585"/>
              <a:ext cx="558000" cy="128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2587C3-37C5-91FD-4FCC-A8DE04E541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9069" y="990945"/>
                <a:ext cx="683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882086-6094-0362-214B-2BB0A82BEB8E}"/>
                  </a:ext>
                </a:extLst>
              </p14:cNvPr>
              <p14:cNvContentPartPr/>
              <p14:nvPr/>
            </p14:nvContentPartPr>
            <p14:xfrm>
              <a:off x="5938749" y="104098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882086-6094-0362-214B-2BB0A82BEB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6109" y="9779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C2B465-8D5C-B782-55FA-D73CD13FA704}"/>
                  </a:ext>
                </a:extLst>
              </p14:cNvPr>
              <p14:cNvContentPartPr/>
              <p14:nvPr/>
            </p14:nvContentPartPr>
            <p14:xfrm>
              <a:off x="6961869" y="1022985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C2B465-8D5C-B782-55FA-D73CD13FA7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8869" y="9599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EC208D-8675-31C8-4883-EDAD5C488DE0}"/>
                  </a:ext>
                </a:extLst>
              </p14:cNvPr>
              <p14:cNvContentPartPr/>
              <p14:nvPr/>
            </p14:nvContentPartPr>
            <p14:xfrm>
              <a:off x="6463989" y="103630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EC208D-8675-31C8-4883-EDAD5C488D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989" y="97366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96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Simplicial Scattering Network (SSN)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970FB-1FEA-222E-C49A-29638701CE12}"/>
              </a:ext>
            </a:extLst>
          </p:cNvPr>
          <p:cNvSpPr txBox="1"/>
          <p:nvPr/>
        </p:nvSpPr>
        <p:spPr>
          <a:xfrm>
            <a:off x="0" y="612099"/>
            <a:ext cx="5128668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propose a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implicial scattering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etwork (SSN), a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parameter-free model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Extracts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task-agnostic features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simplicial complex data,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eliminating the need for labels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Utilizes a deep filter bank, which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captures high-frequency information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multiple scales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Exhibits 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permutation equivariance, non-expansiveness, </a:t>
            </a:r>
            <a:r>
              <a:rPr lang="en-US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robustness to structural perturbations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C8675-2096-0485-E1A3-2B8F0749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12" y="952500"/>
            <a:ext cx="395989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F66FA4-4F0C-85F4-29E7-E6C6BA37C8C0}"/>
              </a:ext>
            </a:extLst>
          </p:cNvPr>
          <p:cNvSpPr/>
          <p:nvPr/>
        </p:nvSpPr>
        <p:spPr>
          <a:xfrm>
            <a:off x="634999" y="4288360"/>
            <a:ext cx="8044741" cy="6154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FC52E-7F18-F3DD-6AB6-57CB5298C06D}"/>
              </a:ext>
            </a:extLst>
          </p:cNvPr>
          <p:cNvSpPr/>
          <p:nvPr/>
        </p:nvSpPr>
        <p:spPr>
          <a:xfrm>
            <a:off x="635000" y="2085906"/>
            <a:ext cx="8044741" cy="7547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11D451-D10F-9187-1277-1646D11FB42C}"/>
              </a:ext>
            </a:extLst>
          </p:cNvPr>
          <p:cNvSpPr/>
          <p:nvPr/>
        </p:nvSpPr>
        <p:spPr>
          <a:xfrm>
            <a:off x="635000" y="1066077"/>
            <a:ext cx="8044741" cy="8317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Simplicial Scattering Network (SSN)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ECB06-4917-F1B2-1E26-76D0BFB98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572" y="3002584"/>
            <a:ext cx="4134595" cy="1040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9A6E0-9B7E-8282-3040-4E6E96F89463}"/>
              </a:ext>
            </a:extLst>
          </p:cNvPr>
          <p:cNvSpPr txBox="1"/>
          <p:nvPr/>
        </p:nvSpPr>
        <p:spPr>
          <a:xfrm>
            <a:off x="485775" y="575388"/>
            <a:ext cx="465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Simplicial random walks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01783-301F-DCA1-B279-2109AB6E5736}"/>
              </a:ext>
            </a:extLst>
          </p:cNvPr>
          <p:cNvSpPr txBox="1"/>
          <p:nvPr/>
        </p:nvSpPr>
        <p:spPr>
          <a:xfrm>
            <a:off x="5271378" y="1193566"/>
            <a:ext cx="3408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walk matrices </a:t>
            </a:r>
            <a:r>
              <a:rPr lang="en-US" sz="1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denote transition probabilities between adjacent simplices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0372B-51D7-BD1E-4EBF-ECFF8785601F}"/>
              </a:ext>
            </a:extLst>
          </p:cNvPr>
          <p:cNvSpPr txBox="1"/>
          <p:nvPr/>
        </p:nvSpPr>
        <p:spPr>
          <a:xfrm>
            <a:off x="5271378" y="2101965"/>
            <a:ext cx="34083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propagation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400" b="0" i="0" u="none" strike="noStrike" baseline="0" dirty="0">
                <a:latin typeface="NimbusRomNo9L-Regu"/>
              </a:rPr>
              <a:t>information from neighborhoods is averaged</a:t>
            </a:r>
            <a:r>
              <a:rPr lang="en-IN" sz="14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acts as low-pass filtering </a:t>
            </a:r>
            <a:r>
              <a:rPr lang="en-US" sz="1400" b="0" i="0" u="none" strike="noStrike" baseline="0" dirty="0">
                <a:latin typeface="NimbusRomNo9L-Regu"/>
              </a:rPr>
              <a:t>- </a:t>
            </a:r>
            <a:r>
              <a:rPr lang="en-US" sz="1400" b="1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to information </a:t>
            </a:r>
            <a:r>
              <a:rPr lang="en-IN" sz="1400" b="1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IN" sz="1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\documentclass{article}&#10;\usepackage{amsmath}&#10;\input{macros}&#10;\pagestyle{empty}&#10;\begin{document}&#10;&#10;$\begin{aligned}&#10;&amp; \mathbf{P}_{k+1}^{\mathcal{C}}=\frac{1}{5}\left(\mathbf{D}_{k+1}^{\mathcal{B}}\right)^{-1} \mathbf{B}_{k+1}, \quad \mathbf{P}_k^{\mathcal{B}}=\frac{1}{5} \mathbf{B}_k^{\mathrm{T}}\left(\mathbf{D}_k^{\mathcal{B}}\right)^{-1} \\&#10;&amp; \mathbf{P}_k^{\mathcal{L}}=\frac{1}{5} \mathbf{B}_k^T \mathbf{B}_k\left(\mathbf{D}_k^{\mathcal{L}}\right)^{-1}, \text { and } \mathbf{P}_k^{\mathcal{U}}=\frac{1}{5} \mathbf{B}_{k+1} \mathbf{B}_{k+1}^T\left(\mathbf{D}_k^{\mathcal{U}}\right)^{-1}&#10;\end{aligned}$&#10;&#10;&#10;&#10;\end{document}" title="IguanaTex Bitmap Display">
            <a:extLst>
              <a:ext uri="{FF2B5EF4-FFF2-40B4-BE49-F238E27FC236}">
                <a16:creationId xmlns:a16="http://schemas.microsoft.com/office/drawing/2014/main" id="{D7414106-EEE2-6E86-53ED-5EA9E3D6F0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4587" y="1136270"/>
            <a:ext cx="3911971" cy="71399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input{macros}&#10;\pagestyle{empty}&#10;\begin{document}&#10;&#10;$\begin{aligned}&#10;&amp; \mathbf{X}_{\mathcal{B}, k}^{(j)}=\mathbf{P}_k^{\mathcal{B}} \mathbf{X}_{k-1}^{(j-1)}, \quad \mathbf{X}_{\mathcal{C}, k}^{(j)}=\mathbf{P}_{k+1}^{\mathcal{C}} \mathbf{X}_{k+1}^{(j-1)} \\&#10;&amp; \mathbf{X}_{\mathcal{L}, k}^{(j)}=\mathbf{P}_k^{\mathcal{L}} \mathbf{X}_k^{(j-1)}, \text { and } \mathbf{X}_{\mathcal{U}, k}^{(j)}=\mathbf{P}_k^{\mathcal{U}} \mathbf{X}_k^{(j-1)}&#10;\end{aligned}$&#10;&#10;&#10;&#10;\end{document}" title="IguanaTex Bitmap Display">
            <a:extLst>
              <a:ext uri="{FF2B5EF4-FFF2-40B4-BE49-F238E27FC236}">
                <a16:creationId xmlns:a16="http://schemas.microsoft.com/office/drawing/2014/main" id="{2A54E4CD-E2A2-6A25-F2A3-9A60024C39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9024" y="2152521"/>
            <a:ext cx="3098277" cy="572162"/>
          </a:xfrm>
          <a:prstGeom prst="rect">
            <a:avLst/>
          </a:prstGeom>
        </p:spPr>
      </p:pic>
      <p:pic>
        <p:nvPicPr>
          <p:cNvPr id="17" name="Picture 16" descr="\documentclass{article}&#10;\usepackage{amsmath}&#10;\input{macros}&#10;\pagestyle{empty}&#10;\begin{document}&#10;&#10;$\mathbf{X}_k^{(j)}=\operatorname{AGGREGATE}\left(\mathbf{P}_k^{\mathcal{S}} \mathbf{X}_k^{(j-1)}, \mathbf{X}_{\mathcal{B}, k}^{(j)}, \mathbf{X}_{\mathcal{C}, k}^{(j)}, \mathbf{X}_{\mathcal{L}, k}^{(j)}, \mathbf{X}_{\mathcal{U}, k}^{(j)}\right)$&#10;&#10;&#10;&#10;\end{document}" title="IguanaTex Bitmap Display">
            <a:extLst>
              <a:ext uri="{FF2B5EF4-FFF2-40B4-BE49-F238E27FC236}">
                <a16:creationId xmlns:a16="http://schemas.microsoft.com/office/drawing/2014/main" id="{B59A1CA1-FBCA-0929-C726-EA2B69A6A3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4507" y="4460546"/>
            <a:ext cx="3852863" cy="271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07C93C-A643-AD0A-C7EC-0D97AE0DC5DF}"/>
              </a:ext>
            </a:extLst>
          </p:cNvPr>
          <p:cNvSpPr txBox="1"/>
          <p:nvPr/>
        </p:nvSpPr>
        <p:spPr>
          <a:xfrm>
            <a:off x="5271377" y="4312040"/>
            <a:ext cx="3408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ggregation of self-information with the information received from neighbors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2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085-C8F0-D949-8ED2-6E4E00E7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Graphs are limited to pair-wise interactions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14C5A762-2D6A-FA06-4837-6A83FE8A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53029"/>
            <a:ext cx="8610525" cy="273844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Hajij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Mustafa et al. “Topological Deep Learning: Going Beyond Graph Data.” (2022).</a:t>
            </a:r>
          </a:p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Bodnar, Cristian, et al. "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Weisfeiler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lehman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go topological: Message passing simplicial networks." 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 PMLR, 2021.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CAEE3-28B9-F28E-C4B5-86BFEB40BE67}"/>
              </a:ext>
            </a:extLst>
          </p:cNvPr>
          <p:cNvSpPr txBox="1"/>
          <p:nvPr/>
        </p:nvSpPr>
        <p:spPr>
          <a:xfrm>
            <a:off x="239654" y="1248201"/>
            <a:ext cx="495945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Cliques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 naturally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social networks.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C0051C-1761-F6DD-5BB1-E228D7199433}"/>
              </a:ext>
            </a:extLst>
          </p:cNvPr>
          <p:cNvGrpSpPr/>
          <p:nvPr/>
        </p:nvGrpSpPr>
        <p:grpSpPr>
          <a:xfrm>
            <a:off x="5325758" y="1247446"/>
            <a:ext cx="3282213" cy="2881181"/>
            <a:chOff x="5325758" y="1247446"/>
            <a:chExt cx="3282213" cy="28811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62631B9-4166-0EAC-2536-0EC39A7A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25758" y="1247446"/>
              <a:ext cx="3282213" cy="28480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B6452F-3125-23D6-39EF-F6979B958E1D}"/>
                </a:ext>
              </a:extLst>
            </p:cNvPr>
            <p:cNvSpPr txBox="1"/>
            <p:nvPr/>
          </p:nvSpPr>
          <p:spPr>
            <a:xfrm>
              <a:off x="6010830" y="3851628"/>
              <a:ext cx="1726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Co-authorship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60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CBBD6A-F4EF-D81C-BD05-6E40D3EA9765}"/>
              </a:ext>
            </a:extLst>
          </p:cNvPr>
          <p:cNvSpPr/>
          <p:nvPr/>
        </p:nvSpPr>
        <p:spPr>
          <a:xfrm>
            <a:off x="544597" y="4351480"/>
            <a:ext cx="8179851" cy="6154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D7AC9A-CB02-2441-F0BD-A997EE6849CD}"/>
              </a:ext>
            </a:extLst>
          </p:cNvPr>
          <p:cNvSpPr/>
          <p:nvPr/>
        </p:nvSpPr>
        <p:spPr>
          <a:xfrm>
            <a:off x="525386" y="3640181"/>
            <a:ext cx="8179851" cy="6154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172098-7BFD-F4E9-1128-65CC56781DEA}"/>
              </a:ext>
            </a:extLst>
          </p:cNvPr>
          <p:cNvSpPr/>
          <p:nvPr/>
        </p:nvSpPr>
        <p:spPr>
          <a:xfrm>
            <a:off x="438763" y="1133212"/>
            <a:ext cx="8266474" cy="954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Simplicial Scattering Network (SSN)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9A6E0-9B7E-8282-3040-4E6E96F89463}"/>
              </a:ext>
            </a:extLst>
          </p:cNvPr>
          <p:cNvSpPr txBox="1"/>
          <p:nvPr/>
        </p:nvSpPr>
        <p:spPr>
          <a:xfrm>
            <a:off x="282574" y="715979"/>
            <a:ext cx="465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Simplicial scattering transforms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\documentclass{article}&#10;\usepackage{amsmath}&#10;\input{macros}&#10;\pagestyle{empty}&#10;\begin{document}&#10;&#10;$\begin{aligned}&#10;&amp; \psi_j^{k, \mathcal{B}} \mathbf{X}=\mathbf{X}_{\mathcal{B}, k}^{(j-1)}-\mathbf{X}_{\mathcal{B}, k}^{(j)}, \quad \psi_j^{k, \mathcal{C}} \mathbf{X}=\mathbf{X}_{\mathcal{C}, k}^{(j-1)}-\mathbf{X}_{\mathcal{C}, k}^{(j)}, \\&#10;&amp; \psi_j^{k, \mathcal{L}} \mathbf{X}=\mathbf{X}_{\mathcal{L}, k}^{(j-1)}-\mathbf{X}_{\mathcal{L}, k}^{(j)} \text {, and } \psi_j^{k, \mathcal{U}} \mathbf{X}=\mathbf{X}_{\mathcal{U}, k}^{(j-1)}-\mathbf{X}_{\mathcal{U}, k}^{(j)} \\&#10;&amp;&#10;\end{aligned}$&#10;&#10;&#10;&#10;\end{document}" title="IguanaTex Bitmap Display">
            <a:extLst>
              <a:ext uri="{FF2B5EF4-FFF2-40B4-BE49-F238E27FC236}">
                <a16:creationId xmlns:a16="http://schemas.microsoft.com/office/drawing/2014/main" id="{B44148E9-DF45-3751-1866-BD050E866B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597" y="1313713"/>
            <a:ext cx="4130505" cy="5931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F4D3E-BF65-9A47-D668-3B803BCDE413}"/>
              </a:ext>
            </a:extLst>
          </p:cNvPr>
          <p:cNvSpPr txBox="1"/>
          <p:nvPr/>
        </p:nvSpPr>
        <p:spPr>
          <a:xfrm>
            <a:off x="5274154" y="1105304"/>
            <a:ext cx="3431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Taking differences between aggregated features from consecutive scales </a:t>
            </a:r>
            <a:r>
              <a:rPr lang="en-US" sz="14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preserves high frequency information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 different neighbors – </a:t>
            </a:r>
            <a:r>
              <a:rPr lang="en-IN" sz="14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mitigates </a:t>
            </a:r>
            <a:r>
              <a:rPr lang="en-US" sz="1400" b="1" i="0" u="none" strike="noStrike" baseline="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oversmoothing</a:t>
            </a:r>
            <a:r>
              <a:rPr lang="en-US" sz="1400" b="1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400" b="1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C95F0D-220F-83E5-A050-F68B5555001F}"/>
                  </a:ext>
                </a:extLst>
              </p:cNvPr>
              <p:cNvSpPr txBox="1"/>
              <p:nvPr/>
            </p:nvSpPr>
            <p:spPr>
              <a:xfrm>
                <a:off x="5274154" y="3686319"/>
                <a:ext cx="3323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Features of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-simplices after the first order of scattering transform at the scale </a:t>
                </a:r>
                <a14:m>
                  <m:oMath xmlns:m="http://schemas.openxmlformats.org/officeDocument/2006/math">
                    <m:r>
                      <a:rPr lang="en-US" sz="1400" b="0" i="1" u="none" strike="noStrike" baseline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N" sz="1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C95F0D-220F-83E5-A050-F68B55550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54" y="3686319"/>
                <a:ext cx="3323198" cy="523220"/>
              </a:xfrm>
              <a:prstGeom prst="rect">
                <a:avLst/>
              </a:prstGeom>
              <a:blipFill>
                <a:blip r:embed="rId7"/>
                <a:stretch>
                  <a:fillRect l="-550" t="-2326" r="-550" b="-10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\documentclass{article}&#10;\usepackage{amsmath}&#10;\input{macros}&#10;\pagestyle{empty}&#10;\begin{document}&#10;&#10;$\left|\Psi_j^k \mathbf{X}\right|=\left|\operatorname{AGGREGATE}\left(\mathbf{X}_k, \psi_j^{k, \mathcal{B}} \mathbf{X}, \psi_j^{k, \mathcal{C}} \mathbf{X}, \psi_j^{k, \mathcal{L}} \mathbf{X}, \psi_j^{k, \mathcal{U}} \mathbf{X}\right)\right|$&#10;&#10;&#10;&#10;\end{document}" title="IguanaTex Bitmap Display">
            <a:extLst>
              <a:ext uri="{FF2B5EF4-FFF2-40B4-BE49-F238E27FC236}">
                <a16:creationId xmlns:a16="http://schemas.microsoft.com/office/drawing/2014/main" id="{9F2AA4F8-9FA7-37DE-FF3D-C880557AF4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7699" y="3829421"/>
            <a:ext cx="4027403" cy="2763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E1440A-2127-0813-2A5E-0963155A9381}"/>
              </a:ext>
            </a:extLst>
          </p:cNvPr>
          <p:cNvSpPr txBox="1"/>
          <p:nvPr/>
        </p:nvSpPr>
        <p:spPr>
          <a:xfrm>
            <a:off x="5274154" y="4470257"/>
            <a:ext cx="3019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embeddings of all orders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8" descr="\documentclass{article}&#10;\usepackage{amsmath}&#10;\input{macros}&#10;\pagestyle{empty}&#10;\begin{document}&#10;&#10;$\left|\Psi_j \mathbf{X}\right|=\left\{\left|\Psi_j^0 \mathbf{X}\right|,\left|\Psi_j^1 \mathbf{X}\right|, \ldots,\left|\Psi_j^k \mathbf{X}\right|\right\}$&#10;&#10;&#10;&#10;\end{document}" title="IguanaTex Bitmap Display">
            <a:extLst>
              <a:ext uri="{FF2B5EF4-FFF2-40B4-BE49-F238E27FC236}">
                <a16:creationId xmlns:a16="http://schemas.microsoft.com/office/drawing/2014/main" id="{C47F72FB-F30B-72C8-4102-6292423931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04900" y="4540425"/>
            <a:ext cx="3019426" cy="237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5C990C-0B6D-AE79-89E8-5DF303A31F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595" y="2317526"/>
            <a:ext cx="8696325" cy="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21B4F90-F6C5-95E8-8E0B-2B0951D1BDDA}"/>
              </a:ext>
            </a:extLst>
          </p:cNvPr>
          <p:cNvSpPr/>
          <p:nvPr/>
        </p:nvSpPr>
        <p:spPr>
          <a:xfrm>
            <a:off x="598479" y="4024960"/>
            <a:ext cx="8179851" cy="6154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F137A0-1C6D-0459-7184-C156417DFB49}"/>
              </a:ext>
            </a:extLst>
          </p:cNvPr>
          <p:cNvSpPr/>
          <p:nvPr/>
        </p:nvSpPr>
        <p:spPr>
          <a:xfrm>
            <a:off x="438763" y="1324148"/>
            <a:ext cx="8266474" cy="954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Simplicial Scattering Network (SSN)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80298-92ED-FA7F-85FC-FB18C98EE565}"/>
              </a:ext>
            </a:extLst>
          </p:cNvPr>
          <p:cNvSpPr txBox="1"/>
          <p:nvPr/>
        </p:nvSpPr>
        <p:spPr>
          <a:xfrm>
            <a:off x="384175" y="774184"/>
            <a:ext cx="465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simplicial scattering network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F0A7D-2344-FE68-C03E-6C475FF4EACB}"/>
              </a:ext>
            </a:extLst>
          </p:cNvPr>
          <p:cNvSpPr txBox="1"/>
          <p:nvPr/>
        </p:nvSpPr>
        <p:spPr>
          <a:xfrm>
            <a:off x="5675983" y="1546589"/>
            <a:ext cx="2949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Embeddings of k-simplices pooled from different layers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\documentclass{article}&#10;\usepackage{amsmath}&#10;\input{macros}&#10;\pagestyle{empty}&#10;\begin{document}&#10;&#10;$S_k(\mathbf{X}, \mathbf{B})=\operatorname{COMBINE}\left(\mathbf{X}_k,\left|\Psi_j^k \mathbf{X}\right|, \Psi_{j^{\prime}}^k\left|\Psi_j \mathbf{X}\right|, \ldots\right)$&#10;&#10;&#10;&#10;\end{document}" title="IguanaTex Bitmap Display">
            <a:extLst>
              <a:ext uri="{FF2B5EF4-FFF2-40B4-BE49-F238E27FC236}">
                <a16:creationId xmlns:a16="http://schemas.microsoft.com/office/drawing/2014/main" id="{9A0E3B67-1D3B-C1FD-5AE1-74BCA4BCDE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8480" y="1548164"/>
            <a:ext cx="4520245" cy="26003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input{macros}&#10;\pagestyle{empty}&#10;\begin{document}&#10;&#10;$\phi(\mathcal{X})=\left\{S_k(\mathbf{X}, \mathbf{B})\right\}_{k=0}^K$&#10;&#10;&#10;&#10;\end{document}" title="IguanaTex Bitmap Display">
            <a:extLst>
              <a:ext uri="{FF2B5EF4-FFF2-40B4-BE49-F238E27FC236}">
                <a16:creationId xmlns:a16="http://schemas.microsoft.com/office/drawing/2014/main" id="{B8DBD167-8AE0-AB9F-2003-82DB909402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42633" y="4181586"/>
            <a:ext cx="2137634" cy="278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AE270F-FEC5-261E-21ED-2D818F679101}"/>
              </a:ext>
            </a:extLst>
          </p:cNvPr>
          <p:cNvSpPr txBox="1"/>
          <p:nvPr/>
        </p:nvSpPr>
        <p:spPr>
          <a:xfrm>
            <a:off x="4688405" y="4178819"/>
            <a:ext cx="4188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embeddings of simplices of different </a:t>
            </a:r>
            <a:r>
              <a:rPr lang="en-IN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\documentclass{article}&#10;\usepackage{amsmath}&#10;\input{macros}&#10;\pagestyle{empty}&#10;\begin{document}&#10;&#10;$1 \leq j, j' \leq J$&#10;&#10;&#10;&#10;\end{document}" title="IguanaTex Bitmap Display">
            <a:extLst>
              <a:ext uri="{FF2B5EF4-FFF2-40B4-BE49-F238E27FC236}">
                <a16:creationId xmlns:a16="http://schemas.microsoft.com/office/drawing/2014/main" id="{C9CB8A5A-5092-2B8B-34B0-47336B958B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82234" y="1964685"/>
            <a:ext cx="1212343" cy="218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0B8AA-1AD0-1A69-938B-7BB9B2520E6D}"/>
              </a:ext>
            </a:extLst>
          </p:cNvPr>
          <p:cNvSpPr txBox="1"/>
          <p:nvPr/>
        </p:nvSpPr>
        <p:spPr>
          <a:xfrm>
            <a:off x="1261021" y="2990304"/>
            <a:ext cx="1818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oes not contain any learnable parameters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817E2-ABDA-D6D8-C276-0DB7D7DEB7E9}"/>
              </a:ext>
            </a:extLst>
          </p:cNvPr>
          <p:cNvSpPr txBox="1"/>
          <p:nvPr/>
        </p:nvSpPr>
        <p:spPr>
          <a:xfrm>
            <a:off x="3933124" y="2966977"/>
            <a:ext cx="1277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labels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5C97E-E222-731D-0050-D7F9AE1A4A42}"/>
              </a:ext>
            </a:extLst>
          </p:cNvPr>
          <p:cNvSpPr txBox="1"/>
          <p:nvPr/>
        </p:nvSpPr>
        <p:spPr>
          <a:xfrm>
            <a:off x="5754974" y="2978125"/>
            <a:ext cx="1818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Computationally efficient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FE79D5-FD12-847D-85B7-B4CE67D1E7A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170253" y="2278255"/>
            <a:ext cx="572182" cy="712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7977C3-6206-48D0-61D6-E2C21E891B5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>
            <a:off x="4572000" y="2278255"/>
            <a:ext cx="0" cy="688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85DC6-B37E-E3BF-7013-294E2425BA4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48781" y="2278255"/>
            <a:ext cx="615425" cy="699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99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F137A0-1C6D-0459-7184-C156417DFB49}"/>
              </a:ext>
            </a:extLst>
          </p:cNvPr>
          <p:cNvSpPr/>
          <p:nvPr/>
        </p:nvSpPr>
        <p:spPr>
          <a:xfrm>
            <a:off x="438763" y="1324148"/>
            <a:ext cx="8266474" cy="954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Simplicial Scattering Network (SSN)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80298-92ED-FA7F-85FC-FB18C98EE565}"/>
              </a:ext>
            </a:extLst>
          </p:cNvPr>
          <p:cNvSpPr txBox="1"/>
          <p:nvPr/>
        </p:nvSpPr>
        <p:spPr>
          <a:xfrm>
            <a:off x="384175" y="774184"/>
            <a:ext cx="465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simplicial scattering network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F0A7D-2344-FE68-C03E-6C475FF4EACB}"/>
              </a:ext>
            </a:extLst>
          </p:cNvPr>
          <p:cNvSpPr txBox="1"/>
          <p:nvPr/>
        </p:nvSpPr>
        <p:spPr>
          <a:xfrm>
            <a:off x="5675983" y="1546589"/>
            <a:ext cx="2949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Embeddings of k-simplices pooled from different layers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\documentclass{article}&#10;\usepackage{amsmath}&#10;\input{macros}&#10;\pagestyle{empty}&#10;\begin{document}&#10;&#10;$S_k(\mathbf{X}, \mathbf{B})=\operatorname{COMBINE}\left(\mathbf{X}_k,\left|\Psi_j^k \mathbf{X}\right|, \Psi_{j^{\prime}}^k\left|\Psi_j \mathbf{X}\right|, \ldots\right)$&#10;&#10;&#10;&#10;\end{document}" title="IguanaTex Bitmap Display">
            <a:extLst>
              <a:ext uri="{FF2B5EF4-FFF2-40B4-BE49-F238E27FC236}">
                <a16:creationId xmlns:a16="http://schemas.microsoft.com/office/drawing/2014/main" id="{9A0E3B67-1D3B-C1FD-5AE1-74BCA4BCDE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8480" y="1548164"/>
            <a:ext cx="4520245" cy="2600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42F728-41ED-224F-9E0D-5FA01682D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7203" y="2918792"/>
            <a:ext cx="4104802" cy="2020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4EF375-38E0-88E3-178B-0B8D4B3BA4E6}"/>
                  </a:ext>
                </a:extLst>
              </p:cNvPr>
              <p:cNvSpPr txBox="1"/>
              <p:nvPr/>
            </p:nvSpPr>
            <p:spPr>
              <a:xfrm>
                <a:off x="2829399" y="2339228"/>
                <a:ext cx="399260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Performance </a:t>
                </a:r>
                <a:r>
                  <a:rPr lang="en-US" sz="1600" b="0" i="0" u="none" strike="noStrike" baseline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improves with an increase in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𝐽</m:t>
                    </m:r>
                  </m:oMath>
                </a14:m>
                <a:r>
                  <a:rPr lang="en-US" sz="1600" b="0" i="0" u="none" strike="noStrike" baseline="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b="0" i="0" u="none" strike="noStrike" baseline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small scales and eventually saturates</a:t>
                </a:r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4EF375-38E0-88E3-178B-0B8D4B3BA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399" y="2339228"/>
                <a:ext cx="3992606" cy="584775"/>
              </a:xfrm>
              <a:prstGeom prst="rect">
                <a:avLst/>
              </a:prstGeom>
              <a:blipFill>
                <a:blip r:embed="rId7"/>
                <a:stretch>
                  <a:fillRect l="-633" t="-4255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\documentclass{article}&#10;\usepackage{amsmath}&#10;\input{macros}&#10;\pagestyle{empty}&#10;\begin{document}&#10;&#10;$1 \leq j, j' \leq J$&#10;&#10;&#10;&#10;\end{document}" title="IguanaTex Bitmap Display">
            <a:extLst>
              <a:ext uri="{FF2B5EF4-FFF2-40B4-BE49-F238E27FC236}">
                <a16:creationId xmlns:a16="http://schemas.microsoft.com/office/drawing/2014/main" id="{C9CB8A5A-5092-2B8B-34B0-47336B958B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82234" y="1964685"/>
            <a:ext cx="1212343" cy="2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3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46E130-B022-CA91-A5AB-D644C7740A29}"/>
              </a:ext>
            </a:extLst>
          </p:cNvPr>
          <p:cNvSpPr/>
          <p:nvPr/>
        </p:nvSpPr>
        <p:spPr>
          <a:xfrm>
            <a:off x="525387" y="1245030"/>
            <a:ext cx="8044741" cy="18328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C104B-F86A-8664-910D-D6CC2A1B6781}"/>
              </a:ext>
            </a:extLst>
          </p:cNvPr>
          <p:cNvSpPr/>
          <p:nvPr/>
        </p:nvSpPr>
        <p:spPr>
          <a:xfrm>
            <a:off x="1504949" y="3382535"/>
            <a:ext cx="6379903" cy="954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Theoretical Characterization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DB970-FCD9-42C7-A623-50E012F42BD9}"/>
              </a:ext>
            </a:extLst>
          </p:cNvPr>
          <p:cNvSpPr txBox="1"/>
          <p:nvPr/>
        </p:nvSpPr>
        <p:spPr>
          <a:xfrm>
            <a:off x="244475" y="782588"/>
            <a:ext cx="831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Permutation equivariance 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\documentclass{article}&#10;\usepackage{amsmath}&#10;\usepackage{amssymb}&#10;\input{macros}&#10;\pagestyle{empty}&#10;\begin{document}&#10;&#10;\noindent Theorem 1. Let $\left\{\Pi_k \in \mathbb{R}^{n_k \times n_k}\right\}_{k=0}^K$ represent permutation matrices that act on the input feature matrices for each order $k=1, \ldots, K$. Define $\Pi \mathbf{X}=\left\{\Pi_k \mathbf{X}_k\right\}_{k=0}^K$ and $\Pi \mathbf{B} \Pi^{\mathrm{T}}=\left\{\Pi_{k-1} \mathbf{B}_k \Pi_k^{\mathrm{T}}\right\}_{k=0}^K$. Then, we have&#10;$$&#10;S_k\left(\Pi \mathbf{X}, \Pi \mathbf{B} \Pi^{\mathrm{T}}\right)=\Pi S_k(\mathbf{X}, \mathbf{B})&#10;$$&#10;&#10;&#10;&#10;\end{document}" title="IguanaTex Bitmap Display">
            <a:extLst>
              <a:ext uri="{FF2B5EF4-FFF2-40B4-BE49-F238E27FC236}">
                <a16:creationId xmlns:a16="http://schemas.microsoft.com/office/drawing/2014/main" id="{D2E34082-6AC7-7C18-0B19-C16F8DC60B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9839" y="1466296"/>
            <a:ext cx="7724321" cy="1421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6419A-C2C3-B529-0213-05CF72630C1E}"/>
              </a:ext>
            </a:extLst>
          </p:cNvPr>
          <p:cNvSpPr txBox="1"/>
          <p:nvPr/>
        </p:nvSpPr>
        <p:spPr>
          <a:xfrm>
            <a:off x="364798" y="3562529"/>
            <a:ext cx="84144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Simplices in a permuted simplicial complex have</a:t>
            </a:r>
          </a:p>
          <a:p>
            <a:pPr algn="ctr"/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SSN representations as those in the original one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07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CCF5A8-4C45-8C29-1DF3-15506CB4B20F}"/>
              </a:ext>
            </a:extLst>
          </p:cNvPr>
          <p:cNvSpPr/>
          <p:nvPr/>
        </p:nvSpPr>
        <p:spPr>
          <a:xfrm>
            <a:off x="518234" y="1220289"/>
            <a:ext cx="8044741" cy="15100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C104B-F86A-8664-910D-D6CC2A1B6781}"/>
              </a:ext>
            </a:extLst>
          </p:cNvPr>
          <p:cNvSpPr/>
          <p:nvPr/>
        </p:nvSpPr>
        <p:spPr>
          <a:xfrm>
            <a:off x="1504949" y="3919321"/>
            <a:ext cx="6379903" cy="9541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Theoretical Characterization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DB970-FCD9-42C7-A623-50E012F42BD9}"/>
              </a:ext>
            </a:extLst>
          </p:cNvPr>
          <p:cNvSpPr txBox="1"/>
          <p:nvPr/>
        </p:nvSpPr>
        <p:spPr>
          <a:xfrm>
            <a:off x="244475" y="782588"/>
            <a:ext cx="831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Non-expansiveness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6419A-C2C3-B529-0213-05CF72630C1E}"/>
              </a:ext>
            </a:extLst>
          </p:cNvPr>
          <p:cNvSpPr txBox="1"/>
          <p:nvPr/>
        </p:nvSpPr>
        <p:spPr>
          <a:xfrm>
            <a:off x="2276475" y="4056057"/>
            <a:ext cx="506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nergy conservation before and after applying the scattering transform is guaranteed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\documentclass{article}&#10;\usepackage{amsmath}&#10;\input{macros}&#10;\pagestyle{empty}&#10;\begin{document}&#10;&#10;\noindent Theorem 2. There exists a constant $C_k&gt;0$ for every order $k=0, \ldots, K$ such that&#10;$$&#10;C_k\left\|\mathbf{X}_k\right\| \leq \sum_{j=0}^J\left\|\Psi_j^k \mathbf{X}_k\right\| \leq\left\|\mathbf{X}_k\right\| .&#10;$$&#10;&#10;&#10;&#10;\end{document}" title="IguanaTex Bitmap Display">
            <a:extLst>
              <a:ext uri="{FF2B5EF4-FFF2-40B4-BE49-F238E27FC236}">
                <a16:creationId xmlns:a16="http://schemas.microsoft.com/office/drawing/2014/main" id="{747B333E-0B94-3806-E75F-CB894F2D575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963" y="1424050"/>
            <a:ext cx="7717590" cy="1154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A8ED1-4ADA-DEBA-9EEC-AB4FC2C45CBD}"/>
              </a:ext>
            </a:extLst>
          </p:cNvPr>
          <p:cNvSpPr txBox="1"/>
          <p:nvPr/>
        </p:nvSpPr>
        <p:spPr>
          <a:xfrm>
            <a:off x="1165213" y="2962936"/>
            <a:ext cx="34067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in the signal is not entirely lost </a:t>
            </a:r>
          </a:p>
          <a:p>
            <a:pPr algn="just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Transformed features </a:t>
            </a:r>
            <a:r>
              <a:rPr lang="en-US" sz="14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retain at least as much expressiveness as the initial features</a:t>
            </a:r>
            <a:endParaRPr lang="en-IN" sz="14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25850-F363-8DF3-6A95-B2504C0E026F}"/>
              </a:ext>
            </a:extLst>
          </p:cNvPr>
          <p:cNvSpPr txBox="1"/>
          <p:nvPr/>
        </p:nvSpPr>
        <p:spPr>
          <a:xfrm>
            <a:off x="4981574" y="2971634"/>
            <a:ext cx="3016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signal is not amplified - </a:t>
            </a:r>
          </a:p>
          <a:p>
            <a:pPr algn="ctr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simplicial scattering transform is </a:t>
            </a:r>
            <a:r>
              <a:rPr lang="en-US" sz="14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stable</a:t>
            </a:r>
            <a:endParaRPr lang="en-IN" sz="14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A0F7CF-154C-0243-8154-B053F98469DE}"/>
              </a:ext>
            </a:extLst>
          </p:cNvPr>
          <p:cNvCxnSpPr>
            <a:cxnSpLocks/>
          </p:cNvCxnSpPr>
          <p:nvPr/>
        </p:nvCxnSpPr>
        <p:spPr>
          <a:xfrm flipH="1">
            <a:off x="2991615" y="2479581"/>
            <a:ext cx="246885" cy="414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F8CF3D-0D04-A85A-F8F7-DF001B26D6CB}"/>
              </a:ext>
            </a:extLst>
          </p:cNvPr>
          <p:cNvCxnSpPr>
            <a:cxnSpLocks/>
          </p:cNvCxnSpPr>
          <p:nvPr/>
        </p:nvCxnSpPr>
        <p:spPr>
          <a:xfrm>
            <a:off x="5917394" y="2467492"/>
            <a:ext cx="331006" cy="384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01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B7EF69-0264-E8AD-A330-F36E8C19756C}"/>
              </a:ext>
            </a:extLst>
          </p:cNvPr>
          <p:cNvSpPr/>
          <p:nvPr/>
        </p:nvSpPr>
        <p:spPr>
          <a:xfrm>
            <a:off x="1051201" y="3135860"/>
            <a:ext cx="7041598" cy="17945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C104B-F86A-8664-910D-D6CC2A1B6781}"/>
              </a:ext>
            </a:extLst>
          </p:cNvPr>
          <p:cNvSpPr/>
          <p:nvPr/>
        </p:nvSpPr>
        <p:spPr>
          <a:xfrm>
            <a:off x="1297246" y="1119456"/>
            <a:ext cx="6379903" cy="607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Theoretical Characterization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DB970-FCD9-42C7-A623-50E012F42BD9}"/>
              </a:ext>
            </a:extLst>
          </p:cNvPr>
          <p:cNvSpPr txBox="1"/>
          <p:nvPr/>
        </p:nvSpPr>
        <p:spPr>
          <a:xfrm>
            <a:off x="244475" y="712159"/>
            <a:ext cx="831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Stability</a:t>
            </a:r>
            <a:endParaRPr lang="en-IN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6419A-C2C3-B529-0213-05CF72630C1E}"/>
              </a:ext>
            </a:extLst>
          </p:cNvPr>
          <p:cNvSpPr txBox="1"/>
          <p:nvPr/>
        </p:nvSpPr>
        <p:spPr>
          <a:xfrm>
            <a:off x="1466851" y="1251663"/>
            <a:ext cx="627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NimbusRomNo9L-Regu"/>
              </a:rPr>
              <a:t>S</a:t>
            </a:r>
            <a:r>
              <a:rPr lang="en-US" sz="1600" b="0" i="0" u="none" strike="noStrike" baseline="0" dirty="0">
                <a:latin typeface="NimbusRomNo9L-Regu"/>
              </a:rPr>
              <a:t>imilar input simplicial structures result in similar SSN representations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C7322-FA06-CD70-AE46-FAE5A3E55478}"/>
              </a:ext>
            </a:extLst>
          </p:cNvPr>
          <p:cNvSpPr txBox="1"/>
          <p:nvPr/>
        </p:nvSpPr>
        <p:spPr>
          <a:xfrm>
            <a:off x="1628404" y="1849795"/>
            <a:ext cx="6048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Similarity in structures is characterized using the </a:t>
            </a:r>
            <a:r>
              <a:rPr lang="en-IN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simplicial diffusion distance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\documentclass{article}&#10;\usepackage{amsmath}&#10;\usepackage{amssymb}&#10;\input{macros}&#10;\pagestyle{empty}&#10;\begin{document}&#10;&#10;&#10;$$&#10;\begin{aligned}&#10;&amp; \operatorname{dist}(\mathcal{X}, \widetilde{\mathcal{X}})=\min _{\left\{\Pi_k \in \mathbb{P}_{|\mathcal{X}|_k}\right\}_{k=0}^K} \sum_{k=0}^K\left\|\mathbf{P}_k^{\mathcal{B}}-\Pi_{k-1} \widetilde{\mathbf{P}}_k^{\mathcal{B}} \Pi_k^T\right\|_2 \\&#10;&amp; +\left\|\mathbf{P}_k^{\mathcal{L}}-\Pi_k \widetilde{\mathbf{P}}_k^{\mathcal{L}} \Pi_k^T\right\|_2+\left\|\mathbf{P}_k^{\mathcal{U}}-\Pi_{k-1} \mathbf{P}_k^{\mathcal{U}} \Pi_{k-1}^T\right\|_2&#10;\end{aligned}&#10;$$&#10;&#10;&#10;&#10;\end{document}" title="IguanaTex Bitmap Display">
            <a:extLst>
              <a:ext uri="{FF2B5EF4-FFF2-40B4-BE49-F238E27FC236}">
                <a16:creationId xmlns:a16="http://schemas.microsoft.com/office/drawing/2014/main" id="{EA35B904-421A-D2E6-A762-3149AD62A0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1425" y="2149667"/>
            <a:ext cx="3441150" cy="822824"/>
          </a:xfrm>
          <a:prstGeom prst="rect">
            <a:avLst/>
          </a:prstGeom>
        </p:spPr>
      </p:pic>
      <p:pic>
        <p:nvPicPr>
          <p:cNvPr id="16" name="Picture 15" descr="\documentclass{article}&#10;\usepackage{amsmath}&#10;\input{macros}&#10;\pagestyle{empty}&#10;\begin{document}&#10;&#10;\noindent Theorem 3. Consider two simplicial complexes $\mathcal{X}=$ $\left\{\mathcal{X}_k\right\}_{k=0}^K$ and $\widetilde{\mathcal{X}}=\left\{\widetilde{\mathcal{X}}_k\right\}_{k=0}^K$ with $\left|\mathcal{X}_k\right|=\left|\tilde{\mathcal{X}}_k\right|$ for $k=$ $0, \ldots, K$. Let $\phi(\mathcal{X})$ and $\phi(\tilde{\mathcal{X}})$ represent the SSN embeddings of the simplicial complexes $\mathcal{X}$ and $\widetilde{\mathcal{X}}$, respectively. Then, the following inequality holds&#10;$$&#10;\|\phi(\mathcal{X})-\phi(\tilde{\mathcal{X}})\|_2^2 \leq L \operatorname{dist}(\mathcal{X}, \widetilde{\mathcal{X}})&#10;$$&#10;for $L&gt;0$.&#10;&#10;&#10;&#10;\end{document}" title="IguanaTex Bitmap Display">
            <a:extLst>
              <a:ext uri="{FF2B5EF4-FFF2-40B4-BE49-F238E27FC236}">
                <a16:creationId xmlns:a16="http://schemas.microsoft.com/office/drawing/2014/main" id="{863F1B87-BFF5-CC99-4130-44975642A0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38953" y="3185867"/>
            <a:ext cx="6217609" cy="16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3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B7EF69-0264-E8AD-A330-F36E8C19756C}"/>
              </a:ext>
            </a:extLst>
          </p:cNvPr>
          <p:cNvSpPr/>
          <p:nvPr/>
        </p:nvSpPr>
        <p:spPr>
          <a:xfrm>
            <a:off x="965476" y="1183298"/>
            <a:ext cx="7041598" cy="26852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C104B-F86A-8664-910D-D6CC2A1B6781}"/>
              </a:ext>
            </a:extLst>
          </p:cNvPr>
          <p:cNvSpPr/>
          <p:nvPr/>
        </p:nvSpPr>
        <p:spPr>
          <a:xfrm>
            <a:off x="1315374" y="4204650"/>
            <a:ext cx="6379903" cy="607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724" y="-124885"/>
            <a:ext cx="9152965" cy="736984"/>
          </a:xfrm>
        </p:spPr>
        <p:txBody>
          <a:bodyPr/>
          <a:lstStyle/>
          <a:p>
            <a:r>
              <a:rPr lang="en-IN" sz="2200" dirty="0"/>
              <a:t>Theoretical Characterization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DB970-FCD9-42C7-A623-50E012F42BD9}"/>
              </a:ext>
            </a:extLst>
          </p:cNvPr>
          <p:cNvSpPr txBox="1"/>
          <p:nvPr/>
        </p:nvSpPr>
        <p:spPr>
          <a:xfrm>
            <a:off x="244475" y="712159"/>
            <a:ext cx="831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 of including higher-order simplices on the stability of SSN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6419A-C2C3-B529-0213-05CF72630C1E}"/>
              </a:ext>
            </a:extLst>
          </p:cNvPr>
          <p:cNvSpPr txBox="1"/>
          <p:nvPr/>
        </p:nvSpPr>
        <p:spPr>
          <a:xfrm>
            <a:off x="1944024" y="4204650"/>
            <a:ext cx="5484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information from higher-order simplices enhances the</a:t>
            </a:r>
          </a:p>
          <a:p>
            <a:pPr algn="ctr"/>
            <a:r>
              <a:rPr lang="en-IN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stability of SSN representations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\documentclass{article}&#10;\usepackage{amsmath}&#10;\input{macros}&#10;\pagestyle{empty}&#10;\begin{document}&#10;&#10;\noindent Theorem 4. Consider a minor modification to SSN, where the embeddings of simplices of a particular order, say $k$, are now computed without propagating information from $(k+1)$-simplices. Let the output of the simplicial scattering model with such a modification be denoted by $\phi^{\backslash k+1}(\mathcal{X})$ (or $\phi^{k+1}(\tilde{\mathcal{X}})$ ). Then, there exists constants $L$ and $L_{\backslash k+1}$ such that&#10;$$&#10;\|\phi(\mathcal{X})-\phi(\tilde{\mathcal{X}})\|_2^2 \leq L \operatorname{dist}(\mathcal{X}, \tilde{\mathcal{X}})&#10;$$&#10;and&#10;$$&#10;\left\|\phi^{\backslash k+1}(\mathcal{X})-\phi^{\backslash k+1}(\tilde{\mathcal{X}})\right\|_2^2 \leq L_{\backslash k+1} \operatorname{dist}(\mathcal{X}, \tilde{\mathcal{X}}),&#10;$$&#10;with $L \leq L_{\backslash k+1}$.&#10;&#10;&#10;&#10;\end{document}" title="IguanaTex Bitmap Display">
            <a:extLst>
              <a:ext uri="{FF2B5EF4-FFF2-40B4-BE49-F238E27FC236}">
                <a16:creationId xmlns:a16="http://schemas.microsoft.com/office/drawing/2014/main" id="{9B957A88-862E-9B4D-F7E4-8D816965BE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1183" y="1274996"/>
            <a:ext cx="6088321" cy="246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8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35886-A5D5-D307-0EB1-8367635654DA}"/>
              </a:ext>
            </a:extLst>
          </p:cNvPr>
          <p:cNvSpPr txBox="1"/>
          <p:nvPr/>
        </p:nvSpPr>
        <p:spPr>
          <a:xfrm>
            <a:off x="152400" y="734479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Node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E826A-8448-65F6-5468-F1EF5ABCB5A1}"/>
              </a:ext>
            </a:extLst>
          </p:cNvPr>
          <p:cNvSpPr txBox="1"/>
          <p:nvPr/>
        </p:nvSpPr>
        <p:spPr>
          <a:xfrm>
            <a:off x="350520" y="3695698"/>
            <a:ext cx="101314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GNNs vs SNNs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GNNs, with fewer parameters, outperform SNNs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SNNs require more data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optimal learning due to their </a:t>
            </a:r>
            <a:r>
              <a:rPr lang="en-US" sz="1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 parameter complexity</a:t>
            </a:r>
          </a:p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Superior performance of SSNs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outperforms GNNs and SNNs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z="14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require training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considers the simplicial structure</a:t>
            </a:r>
            <a:endParaRPr lang="en-IN" sz="14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\documentclass{article}&#10;\usepackage{multirow}&#10;\usepackage{booktabs}&#10;\usepackage{ulem} % For \uline&#10;&#10;\begin{document}&#10;&#10;\begin{table}[h!]&#10;\centering&#10;\begin{tabular}{llccc}&#10;\toprule&#10;\textbf{Method} &amp; \textbf{Type} &amp; \textbf{high-school} &amp; \textbf{primary-school} &amp; \textbf{senate-bills} \\&#10;\midrule&#10;GCN         &amp; S  &amp; \uline{98.2 $\pm$ 1.3} &amp; 76.12 $\pm$ 2.89  &amp; 80.34 $\pm$ 2.65 \\&#10;GraphSage   &amp; S  &amp; 95.2 $\pm$ 2.1  &amp; 76.94 $\pm$ 3.54  &amp; 78.47 $\pm$ 9.77 \\&#10;GAT         &amp; S  &amp; 93.9 $\pm$ 4.3  &amp; 71.02 $\pm$ 5.38  &amp; 80.51 $\pm$ 2.96 \\&#10;GIN         &amp; S  &amp; 94.7 $\pm$ 1.8  &amp; \uline{80.00 $\pm$ 3.63}  &amp; 68.31 $\pm$ 17.48 \\&#10;ScGCN       &amp; S  &amp; 42.4 $\pm$ 4.4  &amp; 29.2 $\pm$ 2.2   &amp; 66.4 $\pm$ 3.9 \\&#10;GSAN        &amp; S  &amp; 42.3 $\pm$ 5.0  &amp; 28.4 $\pm$ 2.1   &amp; 67.1 $\pm$ 3.1 \\&#10;GSN         &amp; US &amp; 27 $\pm$ 2      &amp; 31 $\pm$ 3.8     &amp; 58.3 $\pm$ 5.4 \\&#10;SCNN        &amp; S  &amp; 86 $\pm$ 5      &amp; 68.14 $\pm$ 3.18 &amp; 77 $\pm$ 4 \\&#10;MPSN        &amp; S  &amp; 91 $\pm$ 2      &amp; 76.3 $\pm$ 4.2&amp; 78.47 $\pm$ 4.59\\&#10;Diffusion   &amp; US &amp; 85 $\pm$ 3.13   &amp; 72.65 $\pm$ 4.58 &amp;  77.1 $\pm$ 4.1\\&#10;SSN-WOB     &amp; US &amp; 95.91 $\pm$ 3.32 &amp; 81.63 $\pm$ 3.29 &amp; \uline{80.85 $\pm$ 1.86} \\&#10;SSN         &amp; US &amp; \textbf{99.39 $\pm$ 0.74} &amp; \textbf{91.43 $\pm$ 2.20} &amp; \textbf{83.22 $\pm$ 3.9} \\&#10;\bottomrul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E2DA3DA6-D612-F873-D47F-B08860DB8E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87620" y="1103811"/>
            <a:ext cx="4712631" cy="826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6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Numerical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35886-A5D5-D307-0EB1-8367635654DA}"/>
              </a:ext>
            </a:extLst>
          </p:cNvPr>
          <p:cNvSpPr txBox="1"/>
          <p:nvPr/>
        </p:nvSpPr>
        <p:spPr>
          <a:xfrm>
            <a:off x="292100" y="836473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Simplicial closure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56191-E92B-061B-B060-8C460904D9EC}"/>
              </a:ext>
            </a:extLst>
          </p:cNvPr>
          <p:cNvSpPr txBox="1"/>
          <p:nvPr/>
        </p:nvSpPr>
        <p:spPr>
          <a:xfrm>
            <a:off x="536006" y="3429864"/>
            <a:ext cx="8158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Representations for simplicial closure should embed both </a:t>
            </a:r>
            <a:r>
              <a:rPr lang="en-US" sz="14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local information of the simplex 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interest and</a:t>
            </a:r>
            <a:endParaRPr lang="en-US" sz="1400" b="0" i="0" u="none" strike="noStrike" baseline="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information in the simplicial complex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Increasing the scale in SSN </a:t>
            </a: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the information aggregation range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provides a global view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SNNs cannot provide a global view due to </a:t>
            </a:r>
            <a:r>
              <a:rPr lang="en-US" sz="14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oversmoothing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oversquashing</a:t>
            </a:r>
            <a:endParaRPr lang="en-US" sz="1400" b="0" i="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\documentclass{article}&#10;\usepackage{amsmath}&#10;\input{macros}&#10;\pagestyle{empty}&#10;\begin{document}&#10;&#10;$\begin{tabular}{cccccc}&#10;\hline  Method &amp; Type &amp; \texttt{email-Enron} &amp; \texttt{high-school} &amp; \texttt{primary-school} \\&#10;\hline &#10;\texttt{Random baseline (RB)} &amp; Untrained &amp; 0.0537 &amp; 0.0112 &amp; 0.0105 \\&#10;\hline &#10;\texttt{Log. Reg. / RB} &amp; \text{S} &amp; $0.55 \pm 0.0$ &amp; $0.59 \pm 0.0$ &amp; $1.79 \pm 0.0$ \\&#10;\texttt{SCNN / RB} &amp; \text{S} &amp; $14.17 \pm 0.1$ &amp; $9.10 \pm 0.0$ &amp; $20.19 \pm 0.0$ \\&#10; \texttt{MPSN / RB} &amp; \text{S} &amp; $14.51 \pm 0.0$ &amp; $\underline{84.34 \pm 0.00}$ &amp; $\underline{41.05 \pm 0.20}$ \\&#10;\texttt{SSN-WOB / RB} &amp; \text{US} &amp; $\underline{17.20 \pm 0.97}$ &amp; $ {68.48 \pm 1.39}$ &amp; $\mathbf{47.62 \pm 0.0}$ \\&#10;\texttt{SSN / RB} &amp; \text{US} &amp; $\mathbf{1 7 . 2 6 \pm 0.87} $ &amp; $\mathbf{8 5 . 3 6 \pm 1 . 1 7}$ &amp; $\mathbf{47.62 \pm 0.0}$ \\&#10;\hline&#10;\end{tabular}$&#10;&#10;&#10;&#10;\end{document}" title="IguanaTex Bitmap Display">
            <a:extLst>
              <a:ext uri="{FF2B5EF4-FFF2-40B4-BE49-F238E27FC236}">
                <a16:creationId xmlns:a16="http://schemas.microsoft.com/office/drawing/2014/main" id="{1C6C1612-C5CE-E8BB-B846-4D21E94FF5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5016" y="1442538"/>
            <a:ext cx="7113967" cy="15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Numerical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35886-A5D5-D307-0EB1-8367635654DA}"/>
              </a:ext>
            </a:extLst>
          </p:cNvPr>
          <p:cNvSpPr txBox="1"/>
          <p:nvPr/>
        </p:nvSpPr>
        <p:spPr>
          <a:xfrm>
            <a:off x="152400" y="734479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Graph Classification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3E8AA-CB8C-595F-E7E6-9D5973419F1F}"/>
              </a:ext>
            </a:extLst>
          </p:cNvPr>
          <p:cNvSpPr txBox="1"/>
          <p:nvPr/>
        </p:nvSpPr>
        <p:spPr>
          <a:xfrm>
            <a:off x="510540" y="3302453"/>
            <a:ext cx="8298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SNNs outperform GNNs and SSN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Availability of sufficient training data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MPSN learns an optimal set of parameters in a supervised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setting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\documentclass{article}&#10;\usepackage{amsmath}&#10;\input{macros}&#10;\pagestyle{empty}&#10;\begin{document}&#10;&#10;$\begin{array}{ccccccc}&#10;\hline \text { Method } &amp; \text { Type } &amp; \text { PROTEINS } &amp; \text { NCI1 } &amp; \text { IMDB-B } &amp; \text { REDDIT-B } &amp; \text { REDDIT-M } \\&#10;\hline \text { DGCNN } &amp; \text{S} &amp; 72.9 \pm 3.5 &amp; 76.4 \pm 1.7 &amp; 69.2 \pm 3.0 &amp; 87.8 \pm 2.5 &amp; 49.2 \pm 1.2 \\&#10;\text { GIN } &amp; \text{S} &amp; 73.3 \pm 4.5 &amp; \underline{80.0 \pm 1.4} &amp; 71.2 \pm 3.9 &amp; \underline{89.9 \pm 1.9} &amp; \underline{56.1 \pm 1.7} \\&#10;\text { GraphSage } &amp; \text{S} &amp; 73.0 \pm 4.5 &amp; 76.0 \pm 1.8 &amp; 68.8 \pm 4.5 &amp; 84.3 \pm 1.9 &amp; 50.0 \pm 1.3 \\&#10;\text { GSN } &amp; \text { US } &amp; 74.1 \pm 4.0 &amp; {7 9 . 1 \pm 1 . 2} &amp; 71.2 \pm 3.2 &amp; 89.6 \pm 2 &amp; 53.3 \pm 1.4 \\&#10;\hline \text { MPSN } &amp; \text{S} &amp; \underline{76.5 \pm 3.4} &amp; \mathbf{8 2 . 8} \pm \mathbf{2 . 2} &amp; \mathbf{7 5 . 6} \pm \mathbf{3 . 2} &amp; \mathbf{9 2 . 2} \pm \mathbf{1 . 0} &amp; \mathbf{5 7 . 3} \pm \mathbf{1 . 6} \\&#10;\text { SSN } &amp; \text { US } &amp; \mathbf{7 8 . 2} \pm \mathbf{3 . 4} &amp; {7 7 . 7} \pm 2.6 &amp; \underline{74.8 \pm 3.6} &amp; 88.4 \pm 3.2 &amp; 52.2 \pm 1.4 \\&#10;\hline&#10;\end{array}$&#10;&#10;&#10;&#10;\end{document}" title="IguanaTex Bitmap Display">
            <a:extLst>
              <a:ext uri="{FF2B5EF4-FFF2-40B4-BE49-F238E27FC236}">
                <a16:creationId xmlns:a16="http://schemas.microsoft.com/office/drawing/2014/main" id="{D2D28B46-1F0A-7795-3CD5-120A6BE644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0185" y="1286210"/>
            <a:ext cx="8172795" cy="16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0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085-C8F0-D949-8ED2-6E4E00E7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Graphs are limited to pair-wise interactions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CAEE3-28B9-F28E-C4B5-86BFEB40BE67}"/>
              </a:ext>
            </a:extLst>
          </p:cNvPr>
          <p:cNvSpPr txBox="1"/>
          <p:nvPr/>
        </p:nvSpPr>
        <p:spPr>
          <a:xfrm>
            <a:off x="239654" y="1248201"/>
            <a:ext cx="495945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Cliques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 naturally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social networks.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distinguish if the three authors have three papers or one paper?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C0051C-1761-F6DD-5BB1-E228D7199433}"/>
              </a:ext>
            </a:extLst>
          </p:cNvPr>
          <p:cNvGrpSpPr/>
          <p:nvPr/>
        </p:nvGrpSpPr>
        <p:grpSpPr>
          <a:xfrm>
            <a:off x="5325758" y="1247446"/>
            <a:ext cx="3282213" cy="2881181"/>
            <a:chOff x="5325758" y="1247446"/>
            <a:chExt cx="3282213" cy="288118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62631B9-4166-0EAC-2536-0EC39A7A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25758" y="1247446"/>
              <a:ext cx="3282213" cy="28480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B6452F-3125-23D6-39EF-F6979B958E1D}"/>
                </a:ext>
              </a:extLst>
            </p:cNvPr>
            <p:cNvSpPr txBox="1"/>
            <p:nvPr/>
          </p:nvSpPr>
          <p:spPr>
            <a:xfrm>
              <a:off x="6010830" y="3851628"/>
              <a:ext cx="1726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Co-authorship network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CF11BF8-883E-B82F-CF98-71FA5E426F9A}"/>
              </a:ext>
            </a:extLst>
          </p:cNvPr>
          <p:cNvSpPr/>
          <p:nvPr/>
        </p:nvSpPr>
        <p:spPr>
          <a:xfrm>
            <a:off x="4802650" y="2340836"/>
            <a:ext cx="2003955" cy="2003955"/>
          </a:xfrm>
          <a:prstGeom prst="ellipse">
            <a:avLst/>
          </a:prstGeom>
          <a:noFill/>
          <a:ln w="12700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09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Numerical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35886-A5D5-D307-0EB1-8367635654DA}"/>
              </a:ext>
            </a:extLst>
          </p:cNvPr>
          <p:cNvSpPr txBox="1"/>
          <p:nvPr/>
        </p:nvSpPr>
        <p:spPr>
          <a:xfrm>
            <a:off x="152400" y="734479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solidFill>
                  <a:srgbClr val="0070C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Simplex prediction</a:t>
            </a:r>
            <a:endParaRPr lang="en-IN" dirty="0">
              <a:solidFill>
                <a:srgbClr val="0070C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\documentclass{article}&#10;\usepackage{amsmath}&#10;\input{macros}&#10;\pagestyle{empty}&#10;\begin{document}&#10;&#10;$\begin{array}{ccccc}&#10;\hline \text { Method } &amp; \text { Type } &amp; \text { madison-reviews } &amp; \text { algebra-questions } &amp; \text { geometry-questions } \\&#10;\hline \texttt { GCN } &amp; \text{S} &amp; \underline{95.5 \pm 1.7} &amp; 66.1 \pm 2.6 &amp; 72.1 \pm 2.5 \\&#10;\texttt { GSN } &amp; \text { US } &amp; 55.6 \pm 2.1 &amp; 37 \pm 2.6 &amp; 43.2 \pm 2.3 \\&#10;\hline \texttt { SCNN } &amp; \text{S} &amp; 89.9 \pm 2.9 &amp; 65 \pm 2 &amp; 79.1 \pm 1.8 \\&#10;\texttt { MPSN } &amp; \text{S} &amp; 94 \pm 2.4 &amp; \underline{66.9 \pm 2.5} &amp; \mathbf{8 2 . 3} \pm \mathbf{2 . 1} \\&#10;\texttt { Diffusion } &amp; \text { US } &amp; 91.7 \pm 2.5 &amp; 61.5 \pm 3.5 &amp; 69.1 \pm 2.2 \\&#10;\texttt { SSN-WOB } &amp; \text { US } &amp; 94.4 \pm 1.4 &amp; 55.20 \pm 3.6 &amp; 64.81 \pm 3.49 \\&#10;\texttt { SSN } &amp; \text { US } &amp; \mathbf{9 6 . 3} \pm \mathbf{1} &amp; \mathbf{7 3 . 2} \pm \mathbf{2 . 8} &amp; \underline{79.9 \pm 2.1} \\&#10;\hline&#10;\end{array}$&#10;&#10;&#10;&#10;\end{document}" title="IguanaTex Bitmap Display">
            <a:extLst>
              <a:ext uri="{FF2B5EF4-FFF2-40B4-BE49-F238E27FC236}">
                <a16:creationId xmlns:a16="http://schemas.microsoft.com/office/drawing/2014/main" id="{509094D7-A3B0-0A32-A2AC-380E9219B3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7287" y="1345231"/>
            <a:ext cx="7685143" cy="1934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76626-09E3-CC77-38F0-70F1ED3B3FCE}"/>
              </a:ext>
            </a:extLst>
          </p:cNvPr>
          <p:cNvSpPr txBox="1"/>
          <p:nvPr/>
        </p:nvSpPr>
        <p:spPr>
          <a:xfrm>
            <a:off x="851806" y="3639983"/>
            <a:ext cx="7431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4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implicial models, SNNs and SSN, perform well because </a:t>
            </a:r>
            <a:r>
              <a:rPr lang="en-US" sz="1400" b="0" i="0" u="none" strike="noStrike" baseline="0" dirty="0">
                <a:solidFill>
                  <a:srgbClr val="0070C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substantial higher-order data is available</a:t>
            </a:r>
            <a:endParaRPr lang="en-IN" sz="1400" dirty="0">
              <a:solidFill>
                <a:srgbClr val="0070C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0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866CF-4D9B-6D43-B018-281F35EC5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C3DBB-A3D8-FDD1-6621-4CA914B1494E}"/>
              </a:ext>
            </a:extLst>
          </p:cNvPr>
          <p:cNvSpPr txBox="1"/>
          <p:nvPr/>
        </p:nvSpPr>
        <p:spPr>
          <a:xfrm>
            <a:off x="352239" y="795091"/>
            <a:ext cx="6489700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  <a:p>
            <a:pPr algn="l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rgbClr val="0070C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vs GNNs: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o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utperforms GNNs when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sufficient higher-order information is present</a:t>
            </a:r>
          </a:p>
          <a:p>
            <a:pPr algn="l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rgbClr val="0070C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vs SNNs: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o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utperforms SNNs in tasks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sufficient training data is unavailable</a:t>
            </a:r>
          </a:p>
          <a:p>
            <a:pPr algn="l"/>
            <a:r>
              <a:rPr lang="en-US" sz="1600" dirty="0">
                <a:solidFill>
                  <a:srgbClr val="0070C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Limitations: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</a:t>
            </a:r>
            <a:endParaRPr lang="en-US" sz="16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fails to perform w</a:t>
            </a:r>
            <a:r>
              <a:rPr lang="en-US" sz="16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 the dataset is large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not scalable</a:t>
            </a:r>
            <a:endParaRPr lang="en-US" sz="16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0" i="0" u="none" strike="noStrike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7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52063-630C-78FE-D300-23C51D7F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07FD29-785D-F0FF-7492-D69D2D67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Reading material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974B5-7E60-AD74-33F8-89D6F4B0FF58}"/>
              </a:ext>
            </a:extLst>
          </p:cNvPr>
          <p:cNvSpPr txBox="1"/>
          <p:nvPr/>
        </p:nvSpPr>
        <p:spPr>
          <a:xfrm>
            <a:off x="352239" y="795091"/>
            <a:ext cx="6489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Lucida Grande"/>
                <a:hlinkClick r:id="rId3"/>
              </a:rPr>
              <a:t>Message Passing Simplicial Networks</a:t>
            </a:r>
            <a:endParaRPr lang="en-IN" sz="16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Topological Deep Learning: Going Beyond Graph Data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Simplicial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Scattering</a:t>
            </a:r>
            <a:endParaRPr lang="en-US" sz="16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40159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38679" y="2080610"/>
            <a:ext cx="2866641" cy="982279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  <a:endParaRPr lang="en-US" sz="3000" b="1" i="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79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0"/>
    </mc:Choice>
    <mc:Fallback xmlns="">
      <p:transition spd="slow" advTm="4116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1472D7C-78C0-6622-A34C-913849EF0466}"/>
              </a:ext>
            </a:extLst>
          </p:cNvPr>
          <p:cNvGrpSpPr/>
          <p:nvPr/>
        </p:nvGrpSpPr>
        <p:grpSpPr>
          <a:xfrm>
            <a:off x="5023681" y="1278442"/>
            <a:ext cx="3700391" cy="2850185"/>
            <a:chOff x="5023681" y="1278442"/>
            <a:chExt cx="3700391" cy="2850185"/>
          </a:xfrm>
        </p:grpSpPr>
        <p:pic>
          <p:nvPicPr>
            <p:cNvPr id="43" name="Picture 42" descr="A triangle and black lines with dots&#10;&#10;Description automatically generated with medium confidence">
              <a:extLst>
                <a:ext uri="{FF2B5EF4-FFF2-40B4-BE49-F238E27FC236}">
                  <a16:creationId xmlns:a16="http://schemas.microsoft.com/office/drawing/2014/main" id="{9062A7CC-B582-9CD8-4F62-839581567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3681" y="1278442"/>
              <a:ext cx="3700391" cy="28480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F74106-2A12-397C-9E0E-71AE84472252}"/>
                </a:ext>
              </a:extLst>
            </p:cNvPr>
            <p:cNvSpPr txBox="1"/>
            <p:nvPr/>
          </p:nvSpPr>
          <p:spPr>
            <a:xfrm>
              <a:off x="6010830" y="3851628"/>
              <a:ext cx="1726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/>
                <a:t>Co-authorship network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9B1085-C8F0-D949-8ED2-6E4E00E7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Graphs are limited to pair-wise interactions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CAEE3-28B9-F28E-C4B5-86BFEB40BE67}"/>
              </a:ext>
            </a:extLst>
          </p:cNvPr>
          <p:cNvSpPr txBox="1"/>
          <p:nvPr/>
        </p:nvSpPr>
        <p:spPr>
          <a:xfrm>
            <a:off x="239654" y="1248201"/>
            <a:ext cx="4784027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Cliques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 naturally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social networks.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distinguish if the three authors have three papers or one paper?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model these cliques as a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simplices is called a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simplicial complex.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83CC8F-9571-983F-B3D8-0146C269B5BC}"/>
              </a:ext>
            </a:extLst>
          </p:cNvPr>
          <p:cNvSpPr/>
          <p:nvPr/>
        </p:nvSpPr>
        <p:spPr>
          <a:xfrm>
            <a:off x="4804501" y="2330515"/>
            <a:ext cx="2003955" cy="2003955"/>
          </a:xfrm>
          <a:prstGeom prst="ellipse">
            <a:avLst/>
          </a:prstGeom>
          <a:noFill/>
          <a:ln w="12700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28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2D52-B255-5B0B-5BCF-AB370E29F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CD9C-6140-2861-3A8D-5CD91C1A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Simplicial Complex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6D0576AE-C4CF-97E1-7D35-C086064E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53029"/>
            <a:ext cx="8610525" cy="273844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Hajij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Mustafa et al. “Topological Deep Learning: Going Beyond Graph Data.” (2022).</a:t>
            </a:r>
          </a:p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Bodnar, Cristian, et al. "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Weisfeiler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lehman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go topological: Message passing simplicial networks." 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 PMLR, 2021.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9A08E-4A77-C5FE-F7F3-BB007334572C}"/>
              </a:ext>
            </a:extLst>
          </p:cNvPr>
          <p:cNvSpPr txBox="1"/>
          <p:nvPr/>
        </p:nvSpPr>
        <p:spPr>
          <a:xfrm>
            <a:off x="5894254" y="1824063"/>
            <a:ext cx="2895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simplicial complex</a:t>
            </a:r>
            <a:endParaRPr lang="en-IN" sz="1400" dirty="0">
              <a:solidFill>
                <a:srgbClr val="00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2BE95-71F6-B2D7-E0BD-4645FEA19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044" y="1044078"/>
            <a:ext cx="1716422" cy="74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0DB4E-78EF-4AE3-D9B6-2AE7DE9BD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360" y="3213883"/>
            <a:ext cx="737412" cy="433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9BA92-D48E-75BC-265F-71EF240558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1590" y="3239086"/>
            <a:ext cx="363883" cy="40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52AA7-B894-D69F-6E1D-3C2E96987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882" y="3219548"/>
            <a:ext cx="161858" cy="34253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5220E3-1C2D-5BF9-F42E-CD094896387C}"/>
              </a:ext>
            </a:extLst>
          </p:cNvPr>
          <p:cNvSpPr/>
          <p:nvPr/>
        </p:nvSpPr>
        <p:spPr>
          <a:xfrm>
            <a:off x="5463991" y="3301873"/>
            <a:ext cx="74577" cy="8061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C937C-1D1D-E32C-36D7-92A813208C19}"/>
                  </a:ext>
                </a:extLst>
              </p:cNvPr>
              <p:cNvSpPr txBox="1"/>
              <p:nvPr/>
            </p:nvSpPr>
            <p:spPr>
              <a:xfrm>
                <a:off x="5011280" y="2849680"/>
                <a:ext cx="3949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-simplex     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-simplex     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-simplex     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-simplex</a:t>
                </a:r>
                <a:endParaRPr lang="en-IN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5C937C-1D1D-E32C-36D7-92A81320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80" y="2849680"/>
                <a:ext cx="3949351" cy="307777"/>
              </a:xfrm>
              <a:prstGeom prst="rect">
                <a:avLst/>
              </a:prstGeom>
              <a:blipFill>
                <a:blip r:embed="rId10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1A66B-4EF2-17E3-33BF-8F766E8A5367}"/>
                  </a:ext>
                </a:extLst>
              </p:cNvPr>
              <p:cNvSpPr txBox="1"/>
              <p:nvPr/>
            </p:nvSpPr>
            <p:spPr>
              <a:xfrm>
                <a:off x="5023303" y="3793669"/>
                <a:ext cx="3766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-simplex is an ordered subset of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nodes</a:t>
                </a:r>
                <a:endParaRPr lang="en-IN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A1A66B-4EF2-17E3-33BF-8F766E8A5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303" y="3793669"/>
                <a:ext cx="3766550" cy="307777"/>
              </a:xfrm>
              <a:prstGeom prst="rect">
                <a:avLst/>
              </a:prstGeom>
              <a:blipFill>
                <a:blip r:embed="rId11"/>
                <a:stretch>
                  <a:fillRect l="-485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4FC50CD-8884-A35D-DCF8-9AE7645F836B}"/>
              </a:ext>
            </a:extLst>
          </p:cNvPr>
          <p:cNvSpPr txBox="1"/>
          <p:nvPr/>
        </p:nvSpPr>
        <p:spPr>
          <a:xfrm>
            <a:off x="239654" y="1248201"/>
            <a:ext cx="4784027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simplicial complex (SC) is a generalization of graphs which </a:t>
            </a:r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higher-order relations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simplicial complex     is a subset of the powerset the vertex set    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simplicial complex is closed under subset, i.e.                                    .</a:t>
            </a:r>
          </a:p>
        </p:txBody>
      </p:sp>
      <p:pic>
        <p:nvPicPr>
          <p:cNvPr id="20" name="Picture 19" descr="\documentclass{article}&#10;\usepackage{amsmath}&#10;\pagestyle{empty}&#10;\begin{document}&#10;&#10;$\mathcal{V}$&#10;&#10;&#10;\end{document}" title="IguanaTex Bitmap Display">
            <a:extLst>
              <a:ext uri="{FF2B5EF4-FFF2-40B4-BE49-F238E27FC236}">
                <a16:creationId xmlns:a16="http://schemas.microsoft.com/office/drawing/2014/main" id="{0715B348-AF22-F137-94D6-25942DF90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09371" y="2683737"/>
            <a:ext cx="144000" cy="165943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\mathcal{X}$&#10;&#10;&#10;\end{document}" title="IguanaTex Bitmap Display">
            <a:extLst>
              <a:ext uri="{FF2B5EF4-FFF2-40B4-BE49-F238E27FC236}">
                <a16:creationId xmlns:a16="http://schemas.microsoft.com/office/drawing/2014/main" id="{351099B9-605B-8B72-791E-F5227E9BAC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27086" y="2286504"/>
            <a:ext cx="174171" cy="154971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$\sigma_k \in \mathcal{X} \rightarrow \sigma_{k-1}\in\mathcal{X}$&#10;&#10;&#10;\end{document}" title="IguanaTex Bitmap Display">
            <a:extLst>
              <a:ext uri="{FF2B5EF4-FFF2-40B4-BE49-F238E27FC236}">
                <a16:creationId xmlns:a16="http://schemas.microsoft.com/office/drawing/2014/main" id="{F5373F95-96E2-C08B-FBC4-F1196313B63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52457" y="3485061"/>
            <a:ext cx="2000914" cy="1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DF61E-9057-980F-0781-806997F4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A6F8-E31C-F941-EC0F-8E63D9DE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Simplicial complex</a:t>
            </a:r>
          </a:p>
        </p:txBody>
      </p:sp>
      <p:pic>
        <p:nvPicPr>
          <p:cNvPr id="18" name="Picture 17" descr="\documentclass{article}&#10;\usepackage{amsmath}&#10;\usepackage{amssymb}&#10;\usepackage{xcolor}&#10;\usepackage{tcolorbox}&#10;&#10;\begin{document}&#10;&#10;\begin{tcolorbox}[colback=blue!10, colframe=blue!50!black, title=\textbf{Definition (Adjacent Simplices)}]&#10;Consider a simplex $\sigma \in \mathcal{K}$. Four types of adjacent simplices can be defined:&#10;\begin{enumerate}&#10;    \item \textbf{Boundary adjacencies:} $\mathcal{B}(\sigma) = \{\tau \mid \tau \subset \sigma\}$.&#10;    \item \textbf{Co-boundary adjacencies:} $\mathcal{C}(\sigma) = \{\tau \mid \sigma \subset \tau\}$.&#10;    \item \textbf{Lower-adjacencies:} $\mathcal{N}_{\downarrow}(\sigma) = \{\tau \mid \exists \delta, \delta \subset \tau \land \delta \subset \sigma\}$.&#10;    \item \textbf{Upper-adjacencies:} $\mathcal{N}_{\uparrow}(\sigma) = \{\tau \mid \exists \delta, \tau \subset \delta \land \sigma \subset \delta\}$.&#10;\end{enumerate}&#10;\end{tcolorbox}&#10;&#10;\vspace{0.5cm}&#10;&#10;The boundary simplices of an edge: its vertices.&#10;&#10;The co-boundary simplices of a edges: the triangles the edge is a part of.&#10;&#10;The lower-adjacent edges: edges that share a vertex.&#10;&#10;The upper adjacent edges: edges that share a triangle.&#10;\end{document}&#10;" title="IguanaTex Bitmap Display">
            <a:extLst>
              <a:ext uri="{FF2B5EF4-FFF2-40B4-BE49-F238E27FC236}">
                <a16:creationId xmlns:a16="http://schemas.microsoft.com/office/drawing/2014/main" id="{CA2E8B15-1A6E-02B9-F69B-8553E409A3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3978" y="829609"/>
            <a:ext cx="7449296" cy="120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0197D-92B1-79A9-E2F3-A9B09096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DE29-EED8-D733-2692-3FFB3FE1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Simplicial complex</a:t>
            </a:r>
          </a:p>
        </p:txBody>
      </p:sp>
      <p:pic>
        <p:nvPicPr>
          <p:cNvPr id="4" name="Picture 3" descr="\documentclass{article}&#10;\usepackage{amsmath, amssymb}&#10;\usepackage{mathtools}&#10;\usepackage{xcolor}&#10;&#10;\begin{document}&#10;&#10;\noindent The structure of a simplicial complex is described by its \textcolor{blue}{\textbf{incidence matrices}}:&#10;\[&#10;\mathbf{B}_k \in \mathbb{R}^{N_{k-1} \times N_k}, \quad k = 1, \ldots, N,&#10;\]&#10;where $N_k$ is the number of $k$-simplices.&#10;&#10;\[&#10;B_k(i, j) =&#10;\begin{cases}&#10;0, &amp; \text{if } \sigma_i^{k-1} \nprec \sigma_j^k \\&#10;1, &amp; \text{if } \sigma_i^{k-1} \subset \sigma_j^k&#10;\end{cases}&#10;\]&#10;&#10;\vspace{0.5cm}&#10;&#10;\noindent \textbf{Adjacency matrices:}&#10;\begin{align*}&#10;\textcolor{blue}{\text{Upper}}: &amp; \quad \mathbf{A}_{k, U} = \mathbf{B}_{k+1} \mathbf{B}_{k+1}^{\top} \in \mathbb{R}^{N_k \times N_k} \\&#10;\textcolor{blue}{\text{Lower}}: &amp; \quad \mathbf{A}_{k, L} = \mathbf{B}_k^{\top} \mathbf{B}_k \in \mathbb{R}^{N_k \times N_k} \\&#10;\textcolor{blue}{\text{Boundary}}: &amp; \quad \mathbf{A}_{k, B} = \mathbf{B}_{k+1} \in \mathbb{R}^{N_{k+1} \times N_k} \\&#10;\textcolor{blue}{\text{Co-boundary}}: &amp; \quad \mathbf{A}_{k, C} = \mathbf{B}_k \in \mathbb{R}^{N_{k-1} \times N_k}&#10;\end{align*}&#10;&#10;\end{document}" title="IguanaTex Bitmap Display">
            <a:extLst>
              <a:ext uri="{FF2B5EF4-FFF2-40B4-BE49-F238E27FC236}">
                <a16:creationId xmlns:a16="http://schemas.microsoft.com/office/drawing/2014/main" id="{2F4DC28A-A256-4B1D-E7DF-F0A65D48E1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2593" y="750892"/>
            <a:ext cx="6649842" cy="111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7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D48D2-72C4-7C89-700F-32CEDAC4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E72B-6ACA-244D-EF87-9C549579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WL test</a:t>
            </a:r>
          </a:p>
        </p:txBody>
      </p:sp>
      <p:pic>
        <p:nvPicPr>
          <p:cNvPr id="11" name="Picture 10" descr="A group of circles and lines&#10;&#10;Description automatically generated">
            <a:extLst>
              <a:ext uri="{FF2B5EF4-FFF2-40B4-BE49-F238E27FC236}">
                <a16:creationId xmlns:a16="http://schemas.microsoft.com/office/drawing/2014/main" id="{61BACBB3-AE97-2F9C-6FDA-2DA963DF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48" y="1662443"/>
            <a:ext cx="3231336" cy="19000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0308AF-C392-1ED7-9590-B4F1A1CF0685}"/>
              </a:ext>
            </a:extLst>
          </p:cNvPr>
          <p:cNvSpPr txBox="1"/>
          <p:nvPr/>
        </p:nvSpPr>
        <p:spPr>
          <a:xfrm>
            <a:off x="239828" y="1090865"/>
            <a:ext cx="8655376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WL is also </a:t>
            </a:r>
            <a:r>
              <a:rPr lang="en-US" dirty="0"/>
              <a:t>limited in its capability of distinguishing cliques.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These two graphs cannot be distinguished by 1-WL.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they have different clique complex.</a:t>
            </a:r>
          </a:p>
        </p:txBody>
      </p:sp>
    </p:spTree>
    <p:extLst>
      <p:ext uri="{BB962C8B-B14F-4D97-AF65-F5344CB8AC3E}">
        <p14:creationId xmlns:p14="http://schemas.microsoft.com/office/powerpoint/2010/main" val="275426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6249-AAFB-F47D-12DA-A0DEB657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D284-FA2D-FF68-59DD-61D9D07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SWL test</a:t>
            </a:r>
          </a:p>
        </p:txBody>
      </p:sp>
      <p:pic>
        <p:nvPicPr>
          <p:cNvPr id="4" name="Picture 3" descr="\documentclass{article}&#10;\usepackage{amsmath, amssymb}&#10;\usepackage{amsthm}&#10;\usepackage{xcolor}&#10;\usepackage{tcolorbox}&#10;&#10;% Define the theorem environment for 'Definition'&#10;\newtheoremstyle{mydef} % Name of the style&#10;  {10pt}    % Space above&#10;  {10pt}    % Space below&#10;  {\itshape} % Body font&#10;  {}        % Indent amount&#10;  {\bfseries} % Theorem head font&#10;  {.}       % Punctuation after theorem head&#10;  { }       % Space after theorem head&#10;  {}        % Theorem head spec (empty means 'normal')&#10;&#10;\theoremstyle{mydef}&#10;\newtheorem{definition}{Definition}&#10;&#10;\begin{document}&#10;&#10;\begin{tcolorbox}[colback=blue!10, colframe=blue!50!black, title=\textbf{Definition}]&#10;Let $c^t$ be the coloring of SWL for the simplices in $\mathcal{K}$ at iteration $t$. We define the following multi-sets of colors, corresponding to each type of adjacency:&#10;\begin{enumerate}&#10;    \item $c_B^t(\sigma) = \left\{ \left\{ c_\tau^t \mid \tau \in \mathcal{B}(\sigma) \right\} \right\}$.&#10;    \item $c_C^t(\sigma) = \left\{ \left\{ c_\tau^t \mid \tau \in \mathcal{C}(\sigma) \right\} \right\}$.&#10;    \item $c_{\downarrow}^t(\sigma) = \left\{ \left( c_\tau^t, c_{\sigma \cap \tau}^t \right) \mid \tau \in \mathcal{N}_{\downarrow}(\sigma) \right\}$.&#10;    \item $c_{\uparrow}^t(\sigma) = \left\{ \left( c_\tau^t, c_{\sigma \cup \tau}^t \right) \mid \tau \in \mathcal{N}_{\uparrow}(\sigma) \right\}$.&#10;\end{enumerate}&#10;\end{tcolorbox}&#10;&#10;\vspace{0.5cm}&#10;&#10;\noindent\textbf{The SWL update rule with the complete set of adjacencies:}&#10;&#10;$$c_{\sigma}^{t+1} = \text{HASH} \left( \left\{ c_{\sigma}^t, c_B^t(\sigma), c_C^t(\sigma), c_{\downarrow}^t(\sigma), c_{\uparrow}^t(\sigma) \right\} \right)$$&#10;&#10;\end{document}&#10;" title="IguanaTex Bitmap Display">
            <a:extLst>
              <a:ext uri="{FF2B5EF4-FFF2-40B4-BE49-F238E27FC236}">
                <a16:creationId xmlns:a16="http://schemas.microsoft.com/office/drawing/2014/main" id="{3148E41A-2964-222C-703E-826F04150B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6468" y="654050"/>
            <a:ext cx="7942095" cy="137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4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}&#10;\pagestyle{empty}&#10;\begin{document}&#10;&#10;$\mathcal{V}$&#10;&#10;&#10;\end{document}"/>
  <p:tag name="IGUANATEXSIZE" val="18"/>
  <p:tag name="IGUANATEXCURSOR" val="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0.847"/>
  <p:tag name="ORIGINALWIDTH" val="6003.75"/>
  <p:tag name="LATEXADDIN" val="\documentclass{article}&#10;\usepackage{multirow}&#10;\usepackage{booktabs}&#10;\usepackage{array}&#10;&#10;\begin{document}&#10;&#10;\begin{table}[h!]&#10;\centering&#10;\begin{tabular}{l*{6}{&gt;{\centering\arraybackslash}p{2cm}}}&#10;\toprule&#10;\textbf{Dataset} &amp; \textbf{Proteins} &amp; \textbf{NCI1} &amp; \textbf{IMDB-B} &amp; \textbf{IMDB-M} &amp; \textbf{RDT-B} &amp; \textbf{RDT-M5K} \\&#10;\midrule&#10;Avg $\Delta$ &amp; 27.4 &amp; 0.05 &amp; 392.0 &amp; 305.9 &amp; 24.8 &amp; 21.8 \\&#10;Med $\Delta$ &amp; 21.0 &amp; 0.0 &amp; 119.5 &amp; 56.0 &amp; 11.0 &amp; 11.0 \\&#10;WL kernel &amp; $75.0 \pm 3.1$ &amp; $86.0 \pm 1.8$ &amp; $73.8 \pm 3.9$ &amp; $50.9 \pm 3.8$ &amp; $81.0 \pm 3.1$ &amp; $52.5 \pm 2.1$ \\&#10;\midrule&#10;DCNN &amp; $61.3 \pm 1.6$ &amp; $56.6 \pm 1.0$ &amp; $49.1 \pm 1.4$ &amp; $33.5 \pm 1.4$ &amp; N/A &amp; N/A \\&#10;DGCNN &amp; $75.5 \pm 0.9$ &amp; $74.4 \pm 0.5$ &amp; $70.0 \pm 0.8$ &amp; $47.8 \pm 0.9$ &amp; N/A &amp; N/A \\&#10;GIN &amp; $76.2 \pm 2.8$ &amp; $82.7 \pm 1.7$ &amp; $75.1 \pm 5.1$ &amp; $52.3 \pm 2.8$ &amp; $92.4 \pm 2.5$ &amp; $57.5 \pm 1.5$ \\&#10;\midrule&#10;\textbf{SIN (Ours)} &amp; $\mathbf{76.5 \pm 3.4}$ &amp; $\mathbf{82.8 \pm 3.2}$ &amp; $\mathbf{75.6 \pm 3.2}$ &amp; $\mathbf{52.5 \pm 3.0}$ &amp; $\mathbf{92.2 \pm 1.0}$ &amp; $\mathbf{57.3 \pm 1.6}$ \\&#10;\bottomrule&#10;\end{tabular}&#10;\end{table}&#10;&#10;\end{document}&#10;"/>
  <p:tag name="IGUANATEXSIZE" val="20"/>
  <p:tag name="IGUANATEXCURSOR" val="4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0.847"/>
  <p:tag name="ORIGINALWIDTH" val="4068.991"/>
  <p:tag name="LATEXADDIN" val="\documentclass{article}&#10;\usepackage{multirow}&#10;\usepackage{booktabs}&#10;\usepackage{ulem} % For underline with \uline&#10;&#10;\begin{document}&#10;&#10;\begin{table}[h!]&#10;\centering&#10;\begin{tabular}{llccc}&#10;\toprule&#10;\textbf{Method} &amp; \textbf{Type} &amp; \textbf{high-school} &amp; \textbf{primary-school} &amp; \textbf{senate-bills} \\&#10;\midrule&#10;GCN         &amp; S  &amp; \textbf{98.2 $\pm$ 1.3} &amp; 76.12 $\pm$ 2.89  &amp; \uline{80.34 $\pm$ 2.65} \\&#10;GraphSage   &amp; S  &amp; \uline{95.2 $\pm$ 2.1}  &amp; \uline{76.94 $\pm$ 3.54}  &amp; 78.47 $\pm$ 9.77 \\&#10;GAT         &amp; S  &amp; 93.9 $\pm$ 4.3  &amp; 71.02 $\pm$ 5.38  &amp; \textbf{81.01 $\pm$ 2.96} \\&#10;GIN         &amp; S  &amp; 94.7 $\pm$ 1.8  &amp; \textbf{80.00 $\pm$ 3.63}  &amp; 68.31 $\pm$ 17.48 \\&#10;SCNN        &amp; S  &amp; 86 $\pm$ 5      &amp; 68.14 $\pm$ 3.18  &amp; 77 $\pm$ 4 \\&#10;MPSN        &amp; S  &amp; 91 $\pm$ 2      &amp; 75.3 $\pm$ 4.58  &amp; 78.4 $\pm$ 4.4 \\&#10;\bottomrule&#10;\end{tabular}&#10;\end{table}&#10;&#10;\end{document}&#10;"/>
  <p:tag name="IGUANATEXSIZE" val="20"/>
  <p:tag name="IGUANATEXCURSOR" val="80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0.847"/>
  <p:tag name="ORIGINALWIDTH" val="4882.64"/>
  <p:tag name="LATEXADDIN" val="\documentclass{article}&#10;\usepackage{multirow}&#10;\usepackage{booktabs}&#10;\usepackage{ulem} % For \uline&#10;&#10;\begin{document}&#10;&#10;\begin{table}[h!]&#10;\centering&#10;\begin{tabular}{llccc}&#10;\toprule&#10;\textbf{Method} &amp; \textbf{Type} &amp; \textbf{madison-reviews} &amp; \textbf{algebra-questions} &amp; \textbf{geometry-questions} \\&#10;\midrule&#10;GCN         &amp; S  &amp; \textbf{95.5 $\pm$ 1.7} &amp; \uline{66.1 $\pm$ 2.6}  &amp; 72.1 $\pm$ 2.5 \\&#10;SCNN        &amp; S  &amp; 89.9 $\pm$ 2.9  &amp; 65 $\pm$ 2  &amp; \uline{79.1 $\pm$ 1.8} \\&#10;MPSN        &amp; S  &amp; 94 $\pm$ 2.4  &amp; \textbf{66.9 $\pm$ 2.5}  &amp; \textbf{82.3 $\pm$ 2.1} \\&#10;\bottomrule&#10;\end{tabular}&#10;\end{table}&#10;&#10;\end{document}&#10;"/>
  <p:tag name="IGUANATEXSIZE" val="20"/>
  <p:tag name="IGUANATEXCURSOR" val="47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4.1807"/>
  <p:tag name="ORIGINALWIDTH" val="3036.37"/>
  <p:tag name="LATEXADDIN" val="\documentclass{article}&#10;\usepackage{amsmath}&#10;\input{macros}&#10;\pagestyle{empty}&#10;\begin{document}&#10;&#10;$\begin{aligned}&#10;&amp; \mathbf{P}_{k+1}^{\mathcal{C}}=\frac{1}{5}\left(\mathbf{D}_{k+1}^{\mathcal{B}}\right)^{-1} \mathbf{B}_{k+1}, \quad \mathbf{P}_k^{\mathcal{B}}=\frac{1}{5} \mathbf{B}_k^{\mathrm{T}}\left(\mathbf{D}_k^{\mathcal{B}}\right)^{-1} \\&#10;&amp; \mathbf{P}_k^{\mathcal{L}}=\frac{1}{5} \mathbf{B}_k^T \mathbf{B}_k\left(\mathbf{D}_k^{\mathcal{L}}\right)^{-1}, \text { and } \mathbf{P}_k^{\mathcal{U}}=\frac{1}{5} \mathbf{B}_{k+1} \mathbf{B}_{k+1}^T\left(\mathbf{D}_k^{\mathcal{U}}\right)^{-1}&#10;\end{aligned}$&#10;&#10;&#10;&#10;\end{document}"/>
  <p:tag name="IGUANATEXSIZE" val="18"/>
  <p:tag name="IGUANATEXCURSOR" val="6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269.966"/>
  <p:tag name="LATEXADDIN" val="\documentclass{article}&#10;\usepackage{amsmath}&#10;\input{macros}&#10;\pagestyle{empty}&#10;\begin{document}&#10;&#10;$\begin{aligned}&#10;&amp; \mathbf{X}_{\mathcal{B}, k}^{(j)}=\mathbf{P}_k^{\mathcal{B}} \mathbf{X}_{k-1}^{(j-1)}, \quad \mathbf{X}_{\mathcal{C}, k}^{(j)}=\mathbf{P}_{k+1}^{\mathcal{C}} \mathbf{X}_{k+1}^{(j-1)} \\&#10;&amp; \mathbf{X}_{\mathcal{L}, k}^{(j)}=\mathbf{P}_k^{\mathcal{L}} \mathbf{X}_k^{(j-1)}, \text { and } \mathbf{X}_{\mathcal{U}, k}^{(j)}=\mathbf{P}_k^{\mathcal{U}} \mathbf{X}_k^{(j-1)}&#10;\end{aligned}$&#10;&#10;&#10;&#10;\end{document}"/>
  <p:tag name="IGUANATEXSIZE" val="20"/>
  <p:tag name="IGUANATEXCURSOR" val="49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86.352"/>
  <p:tag name="LATEXADDIN" val="\documentclass{article}&#10;\usepackage{amsmath}&#10;\input{macros}&#10;\pagestyle{empty}&#10;\begin{document}&#10;&#10;$\mathbf{X}_k^{(j)}=\operatorname{AGGREGATE}\left(\mathbf{P}_k^{\mathcal{S}} \mathbf{X}_k^{(j-1)}, \mathbf{X}_{\mathcal{B}, k}^{(j)}, \mathbf{X}_{\mathcal{C}, k}^{(j)}, \mathbf{X}_{\mathcal{L}, k}^{(j)}, \mathbf{X}_{\mathcal{U}, k}^{(j)}\right)$&#10;&#10;&#10;&#10;\end{document}"/>
  <p:tag name="IGUANATEXSIZE" val="20"/>
  <p:tag name="IGUANATEXCURSOR" val="3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919.385"/>
  <p:tag name="LATEXADDIN" val="\documentclass{article}&#10;\usepackage{amsmath}&#10;\input{macros}&#10;\pagestyle{empty}&#10;\begin{document}&#10;&#10;$\begin{aligned}&#10;&amp; \psi_j^{k, \mathcal{B}} \mathbf{X}=\mathbf{X}_{\mathcal{B}, k}^{(j-1)}-\mathbf{X}_{\mathcal{B}, k}^{(j)}, \quad \psi_j^{k, \mathcal{C}} \mathbf{X}=\mathbf{X}_{\mathcal{C}, k}^{(j-1)}-\mathbf{X}_{\mathcal{C}, k}^{(j)}, \\&#10;&amp; \psi_j^{k, \mathcal{L}} \mathbf{X}=\mathbf{X}_{\mathcal{L}, k}^{(j-1)}-\mathbf{X}_{\mathcal{L}, k}^{(j)} \text {, and } \psi_j^{k, \mathcal{U}} \mathbf{X}=\mathbf{X}_{\mathcal{U}, k}^{(j-1)}-\mathbf{X}_{\mathcal{U}, k}^{(j)} \\&#10;&amp;&#10;\end{aligned}$&#10;&#10;&#10;&#10;\end{document}"/>
  <p:tag name="IGUANATEXSIZE" val="20"/>
  <p:tag name="IGUANATEXCURSOR" val="3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.4713"/>
  <p:tag name="ORIGINALWIDTH" val="3344.582"/>
  <p:tag name="LATEXADDIN" val="\documentclass{article}&#10;\usepackage{amsmath}&#10;\input{macros}&#10;\pagestyle{empty}&#10;\begin{document}&#10;&#10;$\left|\Psi_j^k \mathbf{X}\right|=\left|\operatorname{AGGREGATE}\left(\mathbf{X}_k, \psi_j^{k, \mathcal{B}} \mathbf{X}, \psi_j^{k, \mathcal{C}} \mathbf{X}, \psi_j^{k, \mathcal{L}} \mathbf{X}, \psi_j^{k, \mathcal{U}} \mathbf{X}\right)\right|$&#10;&#10;&#10;&#10;\end{document}"/>
  <p:tag name="IGUANATEXSIZE" val="20"/>
  <p:tag name="IGUANATEXCURSOR" val="33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.9802"/>
  <p:tag name="ORIGINALWIDTH" val="2020.248"/>
  <p:tag name="LATEXADDIN" val="\documentclass{article}&#10;\usepackage{amsmath}&#10;\input{macros}&#10;\pagestyle{empty}&#10;\begin{document}&#10;&#10;$\left|\Psi_j \mathbf{X}\right|=\left\{\left|\Psi_j^0 \mathbf{X}\right|,\left|\Psi_j^1 \mathbf{X}\right|, \ldots,\left|\Psi_j^k \mathbf{X}\right|\right\}$&#10;&#10;&#10;&#10;\end{document}"/>
  <p:tag name="IGUANATEXSIZE" val="20"/>
  <p:tag name="IGUANATEXCURSOR" val="24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2789.651"/>
  <p:tag name="LATEXADDIN" val="\documentclass{article}&#10;\usepackage{amsmath}&#10;\input{macros}&#10;\pagestyle{empty}&#10;\begin{document}&#10;&#10;$S_k(\mathbf{X}, \mathbf{B})=\operatorname{COMBINE}\left(\mathbf{X}_k,\left|\Psi_j^k \mathbf{X}\right|, \Psi_{j^{\prime}}^k\left|\Psi_j \mathbf{X}\right|, \ldots\right)$&#10;&#10;&#10;&#10;\end{document}"/>
  <p:tag name="IGUANATEXSIZE" val="20"/>
  <p:tag name="IGUANATEXCURSOR" val="26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23811"/>
  <p:tag name="LATEXADDIN" val="\documentclass{article}&#10;\usepackage{amsmath}&#10;\pagestyle{empty}&#10;\begin{document}&#10;&#10;$\mathcal{X}$&#10;&#10;&#10;\end{document}"/>
  <p:tag name="IGUANATEXSIZE" val="18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238.845"/>
  <p:tag name="LATEXADDIN" val="\documentclass{article}&#10;\usepackage{amsmath}&#10;\input{macros}&#10;\pagestyle{empty}&#10;\begin{document}&#10;&#10;$\phi(\mathcal{X})=\left\{S_k(\mathbf{X}, \mathbf{B})\right\}_{k=0}^K$&#10;&#10;&#10;&#10;\end{document}"/>
  <p:tag name="IGUANATEXSIZE" val="20"/>
  <p:tag name="IGUANATEXCURSOR" val="1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662.9172"/>
  <p:tag name="LATEXADDIN" val="\documentclass{article}&#10;\usepackage{amsmath}&#10;\input{macros}&#10;\pagestyle{empty}&#10;\begin{document}&#10;&#10;$1 \leq j, j' \leq J$&#10;&#10;&#10;&#10;\end{document}"/>
  <p:tag name="IGUANATEXSIZE" val="18"/>
  <p:tag name="IGUANATEXCURSOR" val="1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2789.651"/>
  <p:tag name="LATEXADDIN" val="\documentclass{article}&#10;\usepackage{amsmath}&#10;\input{macros}&#10;\pagestyle{empty}&#10;\begin{document}&#10;&#10;$S_k(\mathbf{X}, \mathbf{B})=\operatorname{COMBINE}\left(\mathbf{X}_k,\left|\Psi_j^k \mathbf{X}\right|, \Psi_{j^{\prime}}^k\left|\Psi_j \mathbf{X}\right|, \ldots\right)$&#10;&#10;&#10;&#10;\end{document}"/>
  <p:tag name="IGUANATEXSIZE" val="20"/>
  <p:tag name="IGUANATEXCURSOR" val="26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662.9172"/>
  <p:tag name="LATEXADDIN" val="\documentclass{article}&#10;\usepackage{amsmath}&#10;\input{macros}&#10;\pagestyle{empty}&#10;\begin{document}&#10;&#10;$1 \leq j, j' \leq J$&#10;&#10;&#10;&#10;\end{document}"/>
  <p:tag name="IGUANATEXSIZE" val="18"/>
  <p:tag name="IGUANATEXCURSOR" val="1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8.9014"/>
  <p:tag name="ORIGINALWIDTH" val="4285.714"/>
  <p:tag name="LATEXADDIN" val="\documentclass{article}&#10;\usepackage{amsmath}&#10;\usepackage{amssymb}&#10;\input{macros}&#10;\pagestyle{empty}&#10;\begin{document}&#10;&#10;\noindent Theorem 1. Let $\left\{\Pi_k \in \mathbb{R}^{n_k \times n_k}\right\}_{k=0}^K$ represent permutation matrices that act on the input feature matrices for each order $k=1, \ldots, K$. Define $\Pi \mathbf{X}=\left\{\Pi_k \mathbf{X}_k\right\}_{k=0}^K$ and $\Pi \mathbf{B} \Pi^{\mathrm{T}}=\left\{\Pi_{k-1} \mathbf{B}_k \Pi_k^{\mathrm{T}}\right\}_{k=0}^K$. Then, we have&#10;$$&#10;S_k\left(\Pi \mathbf{X}, \Pi \mathbf{B} \Pi^{\mathrm{T}}\right)=\Pi S_k(\mathbf{X}, \mathbf{B})&#10;$$&#10;&#10;&#10;&#10;\end{document}"/>
  <p:tag name="IGUANATEXSIZE" val="20"/>
  <p:tag name="IGUANATEXCURSOR" val="13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1.9197"/>
  <p:tag name="ORIGINALWIDTH" val="4290.213"/>
  <p:tag name="LATEXADDIN" val="\documentclass{article}&#10;\usepackage{amsmath}&#10;\input{macros}&#10;\pagestyle{empty}&#10;\begin{document}&#10;&#10;\noindent Theorem 2. There exists a constant $C_k&gt;0$ for every order $k=0, \ldots, K$ such that&#10;$$&#10;C_k\left\|\mathbf{X}_k\right\| \leq \sum_{j=0}^J\left\|\Psi_j^k \mathbf{X}_k\right\| \leq\left\|\mathbf{X}_k\right\| .&#10;$$&#10;&#10;&#10;&#10;\end{document}"/>
  <p:tag name="IGUANATEXSIZE" val="20"/>
  <p:tag name="IGUANATEXCURSOR" val="11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1661"/>
  <p:tag name="ORIGINALWIDTH" val="2806.899"/>
  <p:tag name="LATEXADDIN" val="\documentclass{article}&#10;\usepackage{amsmath}&#10;\usepackage{amssymb}&#10;\input{macros}&#10;\pagestyle{empty}&#10;\begin{document}&#10;&#10;&#10;$$&#10;\begin{aligned}&#10;&amp; \operatorname{dist}(\mathcal{X}, \widetilde{\mathcal{X}})=\min _{\left\{\Pi_k \in \mathbb{P}_{|\mathcal{X}|_k}\right\}_{k=0}^K} \sum_{k=0}^K\left\|\mathbf{P}_k^{\mathcal{B}}-\Pi_{k-1} \widetilde{\mathbf{P}}_k^{\mathcal{B}} \Pi_k^T\right\|_2 \\&#10;&amp; +\left\|\mathbf{P}_k^{\mathcal{L}}-\Pi_k \widetilde{\mathbf{P}}_k^{\mathcal{L}} \Pi_k^T\right\|_2+\left\|\mathbf{P}_k^{\mathcal{U}}-\Pi_{k-1} \mathbf{P}_k^{\mathcal{U}} \Pi_{k-1}^T\right\|_2&#10;\end{aligned}&#10;$$&#10;&#10;&#10;&#10;\end{document}"/>
  <p:tag name="IGUANATEXSIZE" val="20"/>
  <p:tag name="IGUANATEXCURSOR" val="11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7.105"/>
  <p:tag name="ORIGINALWIDTH" val="4291.713"/>
  <p:tag name="LATEXADDIN" val="\documentclass{article}&#10;\usepackage{amsmath}&#10;\input{macros}&#10;\pagestyle{empty}&#10;\begin{document}&#10;&#10;\noindent Theorem 3. Consider two simplicial complexes $\mathcal{X}=$ $\left\{\mathcal{X}_k\right\}_{k=0}^K$ and $\widetilde{\mathcal{X}}=\left\{\widetilde{\mathcal{X}}_k\right\}_{k=0}^K$ with $\left|\mathcal{X}_k\right|=\left|\tilde{\mathcal{X}}_k\right|$ for $k=$ $0, \ldots, K$. Let $\phi(\mathcal{X})$ and $\phi(\tilde{\mathcal{X}})$ represent the SSN embeddings of the simplicial complexes $\mathcal{X}$ and $\widetilde{\mathcal{X}}$, respectively. Then, the following inequality holds&#10;$$&#10;\|\phi(\mathcal{X})-\phi(\tilde{\mathcal{X}})\|_2^2 \leq L \operatorname{dist}(\mathcal{X}, \widetilde{\mathcal{X}})&#10;$$&#10;for $L&gt;0$.&#10;&#10;&#10;&#10;\end{document}"/>
  <p:tag name="IGUANATEXSIZE" val="20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0.532"/>
  <p:tag name="ORIGINALWIDTH" val="4299.962"/>
  <p:tag name="LATEXADDIN" val="\documentclass{article}&#10;\usepackage{amsmath}&#10;\input{macros}&#10;\pagestyle{empty}&#10;\begin{document}&#10;&#10;\noindent Theorem 4. Consider a minor modification to SSN, where the embeddings of simplices of a particular order, say $k$, are now computed without propagating information from $(k+1)$-simplices. Let the output of the simplicial scattering model with such a modification be denoted by $\phi^{\backslash k+1}(\mathcal{X})$ (or $\phi^{k+1}(\tilde{\mathcal{X}})$ ). Then, there exists constants $L$ and $L_{\backslash k+1}$ such that&#10;$$&#10;\|\phi(\mathcal{X})-\phi(\tilde{\mathcal{X}})\|_2^2 \leq L \operatorname{dist}(\mathcal{X}, \tilde{\mathcal{X}})&#10;$$&#10;and&#10;$$&#10;\left\|\phi^{\backslash k+1}(\mathcal{X})-\phi^{\backslash k+1}(\tilde{\mathcal{X}})\right\|_2^2 \leq L_{\backslash k+1} \operatorname{dist}(\mathcal{X}, \tilde{\mathcal{X}}),&#10;$$&#10;with $L \leq L_{\backslash k+1}$.&#10;&#10;&#10;&#10;\end{document}"/>
  <p:tag name="IGUANATEXSIZE" val="20"/>
  <p:tag name="IGUANATEXCURSOR" val="1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20.847"/>
  <p:tag name="ORIGINALWIDTH" val="4115.485"/>
  <p:tag name="LATEXADDIN" val="\documentclass{article}&#10;\usepackage{multirow}&#10;\usepackage{booktabs}&#10;\usepackage{ulem} % For \uline&#10;&#10;\begin{document}&#10;&#10;\begin{table}[h!]&#10;\centering&#10;\begin{tabular}{llccc}&#10;\toprule&#10;\textbf{Method} &amp; \textbf{Type} &amp; \textbf{high-school} &amp; \textbf{primary-school} &amp; \textbf{senate-bills} \\&#10;\midrule&#10;GCN         &amp; S  &amp; \uline{98.2 $\pm$ 1.3} &amp; 76.12 $\pm$ 2.89  &amp; 80.34 $\pm$ 2.65 \\&#10;GraphSage   &amp; S  &amp; 95.2 $\pm$ 2.1  &amp; 76.94 $\pm$ 3.54  &amp; 78.47 $\pm$ 9.77 \\&#10;GAT         &amp; S  &amp; 93.9 $\pm$ 4.3  &amp; 71.02 $\pm$ 5.38  &amp; 80.51 $\pm$ 2.96 \\&#10;GIN         &amp; S  &amp; 94.7 $\pm$ 1.8  &amp; \uline{80.00 $\pm$ 3.63}  &amp; 68.31 $\pm$ 17.48 \\&#10;ScGCN       &amp; S  &amp; 42.4 $\pm$ 4.4  &amp; 29.2 $\pm$ 2.2   &amp; 66.4 $\pm$ 3.9 \\&#10;GSAN        &amp; S  &amp; 42.3 $\pm$ 5.0  &amp; 28.4 $\pm$ 2.1   &amp; 67.1 $\pm$ 3.1 \\&#10;GSN         &amp; US &amp; 27 $\pm$ 2      &amp; 31 $\pm$ 3.8     &amp; 58.3 $\pm$ 5.4 \\&#10;SCNN        &amp; S  &amp; 86 $\pm$ 5      &amp; 68.14 $\pm$ 3.18 &amp; 77 $\pm$ 4 \\&#10;MPSN        &amp; S  &amp; 91 $\pm$ 2      &amp; 76.3 $\pm$ 4.2&amp; 78.47 $\pm$ 4.59\\&#10;Diffusion   &amp; US &amp; 85 $\pm$ 3.13   &amp; 72.65 $\pm$ 4.58 &amp;  77.1 $\pm$ 4.1\\&#10;SSN-WOB     &amp; US &amp; 95.91 $\pm$ 3.32 &amp; 81.63 $\pm$ 3.29 &amp; \uline{80.85 $\pm$ 1.86} \\&#10;SSN         &amp; US &amp; \textbf{99.39 $\pm$ 0.74} &amp; \textbf{91.43 $\pm$ 2.20} &amp; \textbf{83.22 $\pm$ 3.9} \\&#10;\bottomrule&#10;\end{tabular}&#10;\end{table}&#10;&#10;\end{document}"/>
  <p:tag name="IGUANATEXSIZE" val="20"/>
  <p:tag name="IGUANATEXCURSOR" val="10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094.113"/>
  <p:tag name="LATEXADDIN" val="\documentclass{article}&#10;\usepackage{amsmath}&#10;\pagestyle{empty}&#10;\begin{document}&#10;&#10;$\sigma_k \in \mathcal{X} \rightarrow \sigma_{k-1}\in\mathcal{X}$&#10;&#10;&#10;\end{document}"/>
  <p:tag name="IGUANATEXSIZE" val="18"/>
  <p:tag name="IGUANATEXCURSOR" val="1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6.367"/>
  <p:tag name="ORIGINALWIDTH" val="4960.63"/>
  <p:tag name="LATEXADDIN" val="\documentclass{article}&#10;\usepackage{amsmath}&#10;\input{macros}&#10;\pagestyle{empty}&#10;\begin{document}&#10;&#10;$\begin{tabular}{cccccc}&#10;\hline  Method &amp; Type &amp; \texttt{email-Enron} &amp; \texttt{high-school} &amp; \texttt{primary-school} \\&#10;\hline &#10;\texttt{Random baseline (RB)} &amp; Untrained &amp; 0.0537 &amp; 0.0112 &amp; 0.0105 \\&#10;\hline &#10;\texttt{Log. Reg. / RB} &amp; \text{S} &amp; $0.55 \pm 0.0$ &amp; $0.59 \pm 0.0$ &amp; $1.79 \pm 0.0$ \\&#10;\texttt{SCNN / RB} &amp; \text{S} &amp; $14.17 \pm 0.1$ &amp; $9.10 \pm 0.0$ &amp; $20.19 \pm 0.0$ \\&#10; \texttt{MPSN / RB} &amp; \text{S} &amp; $14.51 \pm 0.0$ &amp; $\underline{84.34 \pm 0.00}$ &amp; $\underline{41.05 \pm 0.20}$ \\&#10;\texttt{SSN-WOB / RB} &amp; \text{US} &amp; $\underline{17.20 \pm 0.97}$ &amp; $ {68.48 \pm 1.39}$ &amp; $\mathbf{47.62 \pm 0.0}$ \\&#10;\texttt{SSN / RB} &amp; \text{US} &amp; $\mathbf{1 7 . 2 6 \pm 0.87} $ &amp; $\mathbf{8 5 . 3 6 \pm 1 . 1 7}$ &amp; $\mathbf{47.62 \pm 0.0}$ \\&#10;\hline&#10;\end{tabular}$&#10;&#10;&#10;&#10;\end{document}"/>
  <p:tag name="IGUANATEXSIZE" val="20"/>
  <p:tag name="IGUANATEXCURSOR" val="5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6.367"/>
  <p:tag name="ORIGINALWIDTH" val="5261.342"/>
  <p:tag name="LATEXADDIN" val="\documentclass{article}&#10;\usepackage{amsmath}&#10;\input{macros}&#10;\pagestyle{empty}&#10;\begin{document}&#10;&#10;$\begin{array}{ccccccc}&#10;\hline \text { Method } &amp; \text { Type } &amp; \text { PROTEINS } &amp; \text { NCI1 } &amp; \text { IMDB-B } &amp; \text { REDDIT-B } &amp; \text { REDDIT-M } \\&#10;\hline \text { DGCNN } &amp; \text{S} &amp; 72.9 \pm 3.5 &amp; 76.4 \pm 1.7 &amp; 69.2 \pm 3.0 &amp; 87.8 \pm 2.5 &amp; 49.2 \pm 1.2 \\&#10;\text { GIN } &amp; \text{S} &amp; 73.3 \pm 4.5 &amp; \underline{80.0 \pm 1.4} &amp; 71.2 \pm 3.9 &amp; \underline{89.9 \pm 1.9} &amp; \underline{56.1 \pm 1.7} \\&#10;\text { GraphSage } &amp; \text{S} &amp; 73.0 \pm 4.5 &amp; 76.0 \pm 1.8 &amp; 68.8 \pm 4.5 &amp; 84.3 \pm 1.9 &amp; 50.0 \pm 1.3 \\&#10;\text { GSN } &amp; \text { US } &amp; 74.1 \pm 4.0 &amp; {7 9 . 1 \pm 1 . 2} &amp; 71.2 \pm 3.2 &amp; 89.6 \pm 2 &amp; 53.3 \pm 1.4 \\&#10;\hline \text { MPSN } &amp; \text{S} &amp; \underline{76.5 \pm 3.4} &amp; \mathbf{8 2 . 8} \pm \mathbf{2 . 2} &amp; \mathbf{7 5 . 6} \pm \mathbf{3 . 2} &amp; \mathbf{9 2 . 2} \pm \mathbf{1 . 0} &amp; \mathbf{5 7 . 3} \pm \mathbf{1 . 6} \\&#10;\text { SSN } &amp; \text { US } &amp; \mathbf{7 8 . 2} \pm \mathbf{3 . 4} &amp; {7 7 . 7} \pm 2.6 &amp; \underline{74.8 \pm 3.6} &amp; 88.4 \pm 3.2 &amp; 52.2 \pm 1.4 \\&#10;\hline&#10;\end{array}$&#10;&#10;&#10;&#10;\end{document}"/>
  <p:tag name="IGUANATEXSIZE" val="20"/>
  <p:tag name="IGUANATEXCURSOR" val="10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5.598"/>
  <p:tag name="ORIGINALWIDTH" val="4828.646"/>
  <p:tag name="LATEXADDIN" val="\documentclass{article}&#10;\usepackage{amsmath}&#10;\input{macros}&#10;\pagestyle{empty}&#10;\begin{document}&#10;&#10;$\begin{array}{ccccc}&#10;\hline \text { Method } &amp; \text { Type } &amp; \text { madison-reviews } &amp; \text { algebra-questions } &amp; \text { geometry-questions } \\&#10;\hline \texttt { GCN } &amp; \text{S} &amp; \underline{95.5 \pm 1.7} &amp; 66.1 \pm 2.6 &amp; 72.1 \pm 2.5 \\&#10;\texttt { GSN } &amp; \text { US } &amp; 55.6 \pm 2.1 &amp; 37 \pm 2.6 &amp; 43.2 \pm 2.3 \\&#10;\hline \texttt { SCNN } &amp; \text{S} &amp; 89.9 \pm 2.9 &amp; 65 \pm 2 &amp; 79.1 \pm 1.8 \\&#10;\texttt { MPSN } &amp; \text{S} &amp; 94 \pm 2.4 &amp; \underline{66.9 \pm 2.5} &amp; \mathbf{8 2 . 3} \pm \mathbf{2 . 1} \\&#10;\texttt { Diffusion } &amp; \text { US } &amp; 91.7 \pm 2.5 &amp; 61.5 \pm 3.5 &amp; 69.1 \pm 2.2 \\&#10;\texttt { SSN-WOB } &amp; \text { US } &amp; 94.4 \pm 1.4 &amp; 55.20 \pm 3.6 &amp; 64.81 \pm 3.49 \\&#10;\texttt { SSN } &amp; \text { US } &amp; \mathbf{9 6 . 3} \pm \mathbf{1} &amp; \mathbf{7 3 . 2} \pm \mathbf{2 . 8} &amp; \underline{79.9 \pm 2.1} \\&#10;\hline&#10;\end{array}$&#10;&#10;&#10;&#10;\end{document}"/>
  <p:tag name="IGUANATEXSIZE" val="20"/>
  <p:tag name="IGUANATEXCURSOR" val="93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5.159"/>
  <p:tag name="ORIGINALWIDTH" val="4153.73"/>
  <p:tag name="LATEXADDIN" val="\documentclass{article}&#10;\usepackage{amsmath}&#10;\usepackage{amssymb}&#10;\usepackage{xcolor}&#10;\usepackage{tcolorbox}&#10;&#10;\begin{document}&#10;&#10;\begin{tcolorbox}[colback=blue!10, colframe=blue!50!black, title=\textbf{Definition (Adjacent Simplices)}]&#10;Consider a simplex $\sigma \in \mathcal{K}$. Four types of adjacent simplices can be defined:&#10;\begin{enumerate}&#10;    \item \textbf{Boundary adjacencies:} $\mathcal{B}(\sigma) = \{\tau \mid \tau \subset \sigma\}$.&#10;    \item \textbf{Co-boundary adjacencies:} $\mathcal{C}(\sigma) = \{\tau \mid \sigma \subset \tau\}$.&#10;    \item \textbf{Lower-adjacencies:} $\mathcal{N}_{\downarrow}(\sigma) = \{\tau \mid \exists \delta, \delta \subset \tau \land \delta \subset \sigma\}$.&#10;    \item \textbf{Upper-adjacencies:} $\mathcal{N}_{\uparrow}(\sigma) = \{\tau \mid \exists \delta, \tau \subset \delta \land \sigma \subset \delta\}$.&#10;\end{enumerate}&#10;\end{tcolorbox}&#10;&#10;\vspace{0.5cm}&#10;&#10;The boundary simplices of an edge: its vertices.&#10;&#10;The co-boundary simplices of a edges: the triangles the edge is a part of.&#10;&#10;The lower-adjacent edges: edges that share a vertex.&#10;&#10;The upper adjacent edges: edges that share a triangle.&#10;\end{document}&#10;"/>
  <p:tag name="IGUANATEXSIZE" val="20"/>
  <p:tag name="IGUANATEXCURSOR" val="11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3.352"/>
  <p:tag name="ORIGINALWIDTH" val="4275.216"/>
  <p:tag name="LATEXADDIN" val="\documentclass{article}&#10;\usepackage{amsmath, amssymb}&#10;\usepackage{mathtools}&#10;\usepackage{xcolor}&#10;&#10;\begin{document}&#10;&#10;\noindent The structure of a simplicial complex is described by its \textcolor{blue}{\textbf{incidence matrices}}:&#10;\[&#10;\mathbf{B}_k \in \mathbb{R}^{N_{k-1} \times N_k}, \quad k = 1, \ldots, N,&#10;\]&#10;where $N_k$ is the number of $k$-simplices.&#10;&#10;\[&#10;B_k(i, j) =&#10;\begin{cases}&#10;0, &amp; \text{if } \sigma_i^{k-1} \nprec \sigma_j^k \\&#10;1, &amp; \text{if } \sigma_i^{k-1} \subset \sigma_j^k&#10;\end{cases}&#10;\]&#10;&#10;\vspace{0.5cm}&#10;&#10;\noindent \textbf{Adjacency matrices:}&#10;\begin{align*}&#10;\textcolor{blue}{\text{Upper}}: &amp; \quad \mathbf{A}_{k, U} = \mathbf{B}_{k+1} \mathbf{B}_{k+1}^{\top} \in \mathbb{R}^{N_k \times N_k} \\&#10;\textcolor{blue}{\text{Lower}}: &amp; \quad \mathbf{A}_{k, L} = \mathbf{B}_k^{\top} \mathbf{B}_k \in \mathbb{R}^{N_k \times N_k} \\&#10;\textcolor{blue}{\text{Boundary}}: &amp; \quad \mathbf{A}_{k, B} = \mathbf{B}_{k+1} \in \mathbb{R}^{N_{k+1} \times N_k} \\&#10;\textcolor{blue}{\text{Co-boundary}}: &amp; \quad \mathbf{A}_{k, C} = \mathbf{B}_k \in \mathbb{R}^{N_{k-1} \times N_k}&#10;\end{align*}&#10;&#10;\end{document}"/>
  <p:tag name="IGUANATEXSIZE" val="20"/>
  <p:tag name="IGUANATEXCURSOR" val="8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46.157"/>
  <p:tag name="ORIGINALWIDTH" val="3908.511"/>
  <p:tag name="LATEXADDIN" val="\documentclass{article}&#10;\usepackage{amsmath, amssymb}&#10;\usepackage{amsthm}&#10;\usepackage{xcolor}&#10;\usepackage{tcolorbox}&#10;&#10;% Define the theorem environment for 'Definition'&#10;\newtheoremstyle{mydef} % Name of the style&#10;  {10pt}    % Space above&#10;  {10pt}    % Space below&#10;  {\itshape} % Body font&#10;  {}        % Indent amount&#10;  {\bfseries} % Theorem head font&#10;  {.}       % Punctuation after theorem head&#10;  { }       % Space after theorem head&#10;  {}        % Theorem head spec (empty means 'normal')&#10;&#10;\theoremstyle{mydef}&#10;\newtheorem{definition}{Definition}&#10;&#10;\begin{document}&#10;&#10;\begin{tcolorbox}[colback=blue!10, colframe=blue!50!black, title=\textbf{Definition}]&#10;Let $c^t$ be the coloring of SWL for the simplices in $\mathcal{K}$ at iteration $t$. We define the following multi-sets of colors, corresponding to each type of adjacency:&#10;\begin{enumerate}&#10;    \item $c_B^t(\sigma) = \left\{ \left\{ c_\tau^t \mid \tau \in \mathcal{B}(\sigma) \right\} \right\}$.&#10;    \item $c_C^t(\sigma) = \left\{ \left\{ c_\tau^t \mid \tau \in \mathcal{C}(\sigma) \right\} \right\}$.&#10;    \item $c_{\downarrow}^t(\sigma) = \left\{ \left( c_\tau^t, c_{\sigma \cap \tau}^t \right) \mid \tau \in \mathcal{N}_{\downarrow}(\sigma) \right\}$.&#10;    \item $c_{\uparrow}^t(\sigma) = \left\{ \left( c_\tau^t, c_{\sigma \cup \tau}^t \right) \mid \tau \in \mathcal{N}_{\uparrow}(\sigma) \right\}$.&#10;\end{enumerate}&#10;\end{tcolorbox}&#10;&#10;\vspace{0.5cm}&#10;&#10;\noindent\textbf{The SWL update rule with the complete set of adjacencies:}&#10;&#10;$$c_{\sigma}^{t+1} = \text{HASH} \left( \left\{ c_{\sigma}^t, c_B^t(\sigma), c_C^t(\sigma), c_{\downarrow}^t(\sigma), c_{\uparrow}^t(\sigma) \right\} \right)$$&#10;&#10;\end{document}&#10;"/>
  <p:tag name="IGUANATEXSIZE" val="20"/>
  <p:tag name="IGUANATEXCURSOR" val="165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.9302"/>
  <p:tag name="ORIGINALWIDTH" val="3795.276"/>
  <p:tag name="LATEXADDIN" val="\documentclass{article}&#10;\usepackage{amsmath}&#10;\pagestyle{empty}&#10;\begin{document}&#10;&#10;\textbf{Theorem.}&#10;&#10;SWL with a clique complex lifting is strictly more powerful than WL.&#10;&#10;&#10;\textbf{Theorem.}&#10;&#10;SWL is not less powerful than 3-WL&#10;&#10;&#10;\end{document}"/>
  <p:tag name="IGUANATEXSIZE" val="20"/>
  <p:tag name="IGUANATEXCURSOR" val="17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83.352"/>
  <p:tag name="ORIGINALWIDTH" val="4287.964"/>
  <p:tag name="LATEXADDIN" val="\documentclass{article}&#10;\usepackage{amsmath, amssymb}&#10;&#10;\begin{document}&#10;&#10;\noindent\textbf{Message passing model} using the following message passing operations based on the four types of multisets. For a simplex $\sigma$ in a complex $\mathcal{K}$, we have:&#10;&#10;\[&#10;m_{B}^{t+1}(\sigma) = \text{AGG}_{\tau \in \mathcal{B}(\sigma)} \left( M_{B}\left(h_{\sigma}^{t}, h_{\tau}^{t} \right) \right)&#10;\]&#10;&#10;\[&#10;m_{C}^{t+1}(\sigma) = \text{AGG}_{\tau \in \mathcal{C}(\sigma)} \left( M_{C}\left(h_{\sigma}^{t}, h_{\tau}^{t} \right) \right)&#10;\]&#10;&#10;\[&#10;m_{\downarrow}^{t+1}(\sigma) = \text{AGG}_{\tau \in \mathcal{N}_{\downarrow}(\sigma)} \left( M_{\downarrow} \left(h_{\sigma}^{t}, h_{\tau}^{t}\right) \right)&#10;\]&#10;&#10;\[&#10;m_{\uparrow}^{t+1}(\sigma) = \text{AGG}_{\tau \in \mathcal{N}_{\uparrow}(\sigma)} \left( M_{\uparrow} \left(h_{\sigma}^{t}, h_{\tau}^{t} \right) \right).&#10;\]&#10;&#10;\noindent and the update operation takes into account these four types of incoming messages and the previous color of the simplex:&#10;&#10;\[&#10;h_{\sigma}^{t+1} = U \left( h_{\sigma}^{t}, m_{B}^{t+1}(\sigma), m_{C}^{t+1}(\sigma), m_{\downarrow}^{t+1}(\sigma), m_{\uparrow}^{t+1}(\sigma) \right).&#10;\]&#10;&#10;\end{document}&#10;"/>
  <p:tag name="IGUANATEXSIZE" val="20"/>
  <p:tag name="IGUANATEXCURSOR" val="672"/>
  <p:tag name="TRANSPARENCY" val="True"/>
  <p:tag name="LATEXENGINEID" val="0"/>
  <p:tag name="TEMPFOLDER" val="c:\temp\"/>
  <p:tag name="LATEXFORMHEIGHT" val="454.2"/>
  <p:tag name="LATEXFORMWIDTH" val="572.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8.6427"/>
  <p:tag name="ORIGINALWIDTH" val="4287.964"/>
  <p:tag name="LATEXADDIN" val="\documentclass{article}&#10;\usepackage{amsmath}&#10;\pagestyle{empty}&#10;\begin{document}&#10;&#10;\noindent\textbf{Theorem.}&#10;&#10;\noindent MPSNs with sufficient layers and injective neighborhood aggregators are as powerful as SWL.&#10;&#10;\noindent\textbf{Corollary.}&#10;&#10;\noindent There exists an MPSN that is more powerful than WL at distinguishing non-isomorphic graphs when using a clique-complex lifting.&#10;&#10;&#10;\end{document}"/>
  <p:tag name="IGUANATEXSIZE" val="20"/>
  <p:tag name="IGUANATEXCURSOR" val="1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24332BAA85BF4C841FF89A196098DF" ma:contentTypeVersion="4" ma:contentTypeDescription="Create a new document." ma:contentTypeScope="" ma:versionID="63a8e7a3949279515296e7b129a1b382">
  <xsd:schema xmlns:xsd="http://www.w3.org/2001/XMLSchema" xmlns:xs="http://www.w3.org/2001/XMLSchema" xmlns:p="http://schemas.microsoft.com/office/2006/metadata/properties" xmlns:ns2="6b0b93fe-7839-47aa-b0fa-64177797c1fc" xmlns:ns3="5499981c-1205-419b-885e-9f140fc91e6e" targetNamespace="http://schemas.microsoft.com/office/2006/metadata/properties" ma:root="true" ma:fieldsID="17e990d401956155558b1759ede18ea3" ns2:_="" ns3:_="">
    <xsd:import namespace="6b0b93fe-7839-47aa-b0fa-64177797c1fc"/>
    <xsd:import namespace="5499981c-1205-419b-885e-9f140fc91e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b93fe-7839-47aa-b0fa-64177797c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9981c-1205-419b-885e-9f140fc91e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BA3BB4-F0FB-44F1-B9CE-7E1C08F51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657B5-3ACB-494E-9AC5-5E6DC81911FE}">
  <ds:schemaRefs>
    <ds:schemaRef ds:uri="5499981c-1205-419b-885e-9f140fc91e6e"/>
    <ds:schemaRef ds:uri="6b0b93fe-7839-47aa-b0fa-64177797c1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DC5779B-4E02-40CA-B103-4E01BE5AD894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499981c-1205-419b-885e-9f140fc91e6e"/>
    <ds:schemaRef ds:uri="6b0b93fe-7839-47aa-b0fa-64177797c1f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88411</TotalTime>
  <Words>1955</Words>
  <Application>Microsoft Office PowerPoint</Application>
  <PresentationFormat>On-screen Show (16:9)</PresentationFormat>
  <Paragraphs>216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Linux Libertine</vt:lpstr>
      <vt:lpstr>Lucida Grande</vt:lpstr>
      <vt:lpstr>Minion Pro</vt:lpstr>
      <vt:lpstr>NimbusRomNo9L-Regu</vt:lpstr>
      <vt:lpstr>Times New Roman</vt:lpstr>
      <vt:lpstr>Wingdings</vt:lpstr>
      <vt:lpstr>Office Theme</vt:lpstr>
      <vt:lpstr>PowerPoint Presentation</vt:lpstr>
      <vt:lpstr>Graphs are limited to pair-wise interactions</vt:lpstr>
      <vt:lpstr>Graphs are limited to pair-wise interactions</vt:lpstr>
      <vt:lpstr>Graphs are limited to pair-wise interactions</vt:lpstr>
      <vt:lpstr>Simplicial Complex</vt:lpstr>
      <vt:lpstr>Simplicial complex</vt:lpstr>
      <vt:lpstr>Simplicial complex</vt:lpstr>
      <vt:lpstr>WL test</vt:lpstr>
      <vt:lpstr>SWL test</vt:lpstr>
      <vt:lpstr>SWL test</vt:lpstr>
      <vt:lpstr>Message passing simplicial networks (MPSN)</vt:lpstr>
      <vt:lpstr>Message passing simplicial networks (MPSN)</vt:lpstr>
      <vt:lpstr>Results</vt:lpstr>
      <vt:lpstr>Results</vt:lpstr>
      <vt:lpstr>Results</vt:lpstr>
      <vt:lpstr>PowerPoint Presentation</vt:lpstr>
      <vt:lpstr>MPSN - Limitations</vt:lpstr>
      <vt:lpstr>Simplicial Scattering Network (SSN)</vt:lpstr>
      <vt:lpstr>Simplicial Scattering Network (SSN)</vt:lpstr>
      <vt:lpstr>Simplicial Scattering Network (SSN)</vt:lpstr>
      <vt:lpstr>Simplicial Scattering Network (SSN)</vt:lpstr>
      <vt:lpstr>Simplicial Scattering Network (SSN)</vt:lpstr>
      <vt:lpstr>Theoretical Characterization</vt:lpstr>
      <vt:lpstr>Theoretical Characterization</vt:lpstr>
      <vt:lpstr>Theoretical Characterization</vt:lpstr>
      <vt:lpstr>Theoretical Characterization</vt:lpstr>
      <vt:lpstr>Results</vt:lpstr>
      <vt:lpstr>Numerical Experiments</vt:lpstr>
      <vt:lpstr>Numerical Experiments</vt:lpstr>
      <vt:lpstr>Numerical Experiments</vt:lpstr>
      <vt:lpstr>Conclusion</vt:lpstr>
      <vt:lpstr>Reading material</vt:lpstr>
      <vt:lpstr>PowerPoint Presentation</vt:lpstr>
    </vt:vector>
  </TitlesOfParts>
  <Manager/>
  <Company>IISc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Sparse Sensing for Statistical Inference Theory, Algorithms, and Applications</dc:title>
  <dc:subject>Image Segmentation</dc:subject>
  <dc:creator>Sumanth Kumar</dc:creator>
  <cp:keywords/>
  <dc:description/>
  <cp:lastModifiedBy>Madhu, Hiren</cp:lastModifiedBy>
  <cp:revision>1350</cp:revision>
  <cp:lastPrinted>2018-07-07T08:09:25Z</cp:lastPrinted>
  <dcterms:created xsi:type="dcterms:W3CDTF">2016-01-15T13:31:26Z</dcterms:created>
  <dcterms:modified xsi:type="dcterms:W3CDTF">2024-10-25T21:50:45Z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0x0101007024332BAA85BF4C841FF89A196098DF</vt:lpwstr>
  </property>
</Properties>
</file>